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1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2"/>
    <p:restoredTop sz="94648"/>
  </p:normalViewPr>
  <p:slideViewPr>
    <p:cSldViewPr snapToGrid="0" snapToObjects="1">
      <p:cViewPr varScale="1">
        <p:scale>
          <a:sx n="106" d="100"/>
          <a:sy n="106" d="100"/>
        </p:scale>
        <p:origin x="7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9F817-5B7D-B14F-B51F-CA7CBBF45D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84AB01-3999-E04A-ABC5-3A43D42A92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D66188-41BC-C146-BE62-8382A4807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35D2-5981-F241-B79C-CBF28087686F}" type="datetimeFigureOut">
              <a:rPr lang="pt-PT" smtClean="0"/>
              <a:t>11/01/22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C361A-94FC-7B4D-9365-FBCC0E294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660DD-32E7-8248-88A7-C17974D3C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7634-E445-E74B-B9AB-7A359DECF9F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12305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12454-92C5-7945-8ADF-64415C22F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7EFDD8-5DF0-9A45-95F3-1EE6EB6C02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AF323E-3E16-BB41-B9E0-870D5A138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35D2-5981-F241-B79C-CBF28087686F}" type="datetimeFigureOut">
              <a:rPr lang="pt-PT" smtClean="0"/>
              <a:t>11/01/22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D4C4E-A632-194B-900D-BD32A6E2A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6A673-A0FB-4D46-B1AA-39A8F9C69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7634-E445-E74B-B9AB-7A359DECF9F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43500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BF520A-CD16-4C48-8F01-48D6A00599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8A9EBB-57FF-F846-822F-76D1072FF6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7D704C-ADAD-F94A-BEFA-CF0AEDF82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35D2-5981-F241-B79C-CBF28087686F}" type="datetimeFigureOut">
              <a:rPr lang="pt-PT" smtClean="0"/>
              <a:t>11/01/22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C02D21-93D2-2A45-8632-5170C3198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6FC074-D8F6-7D4A-A8F5-4D41BC94F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7634-E445-E74B-B9AB-7A359DECF9F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61777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C4767-DC76-9A49-9229-E3CBE5042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914E9-CA04-7947-85C8-FCF7BCFF46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658B05-3F8D-A142-BBBA-97165FAAC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35D2-5981-F241-B79C-CBF28087686F}" type="datetimeFigureOut">
              <a:rPr lang="pt-PT" smtClean="0"/>
              <a:t>11/01/22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D8D5C9-709B-4E43-9BE6-3EEF12012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27AA39-F770-514A-8E9F-02B65EC76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7634-E445-E74B-B9AB-7A359DECF9F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62765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22676-2221-634C-9486-65F7677F7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D60238-B0F1-2F48-8AD4-2759B5E341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05092E-56DF-4649-A46D-B4B59905F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35D2-5981-F241-B79C-CBF28087686F}" type="datetimeFigureOut">
              <a:rPr lang="pt-PT" smtClean="0"/>
              <a:t>11/01/22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1A7FE-45B5-ED46-8CCA-E8814297D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2BB64-5A95-F849-9423-1F80583A4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7634-E445-E74B-B9AB-7A359DECF9F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02774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1629A-B4AE-A440-AD3C-2AE884495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56D5B1-1126-6C4D-8016-611B183AE8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9E0189-9BE5-3745-B4B3-30DAD3EA7B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868822-F087-CE46-95DD-48B063C5C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35D2-5981-F241-B79C-CBF28087686F}" type="datetimeFigureOut">
              <a:rPr lang="pt-PT" smtClean="0"/>
              <a:t>11/01/22</a:t>
            </a:fld>
            <a:endParaRPr lang="pt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B6C88C-0367-9046-B925-EA29D68D0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4FFB7F-3552-0745-B79C-AA43A0075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7634-E445-E74B-B9AB-7A359DECF9F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55297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CA28F-6E2A-AE40-BBCF-B4B6BC803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535647-6212-FD44-B6E5-5DC61D76E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C31608-A5B7-3A48-8A4D-6989B10689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BBD89B-5BC1-2847-8885-E8E34F4156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4D1A5D-7601-424A-81B0-314DDF00E0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43570F-A668-A34F-B71B-8A9ED149D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35D2-5981-F241-B79C-CBF28087686F}" type="datetimeFigureOut">
              <a:rPr lang="pt-PT" smtClean="0"/>
              <a:t>11/01/22</a:t>
            </a:fld>
            <a:endParaRPr lang="pt-P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689F15-0F33-6440-8130-A6F4ED090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9CC05E-E970-C34B-AF55-38F1A6F1D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7634-E445-E74B-B9AB-7A359DECF9F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00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D9910-A992-0C46-AC9A-A5A7F6052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7B802D-C9FB-EA43-91AB-FEC1C18BA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35D2-5981-F241-B79C-CBF28087686F}" type="datetimeFigureOut">
              <a:rPr lang="pt-PT" smtClean="0"/>
              <a:t>11/01/22</a:t>
            </a:fld>
            <a:endParaRPr lang="pt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CBACB2-2811-634F-B77A-F52E80F65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0FE14-D5AC-2F40-8927-7379318CA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7634-E445-E74B-B9AB-7A359DECF9F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18537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FAA60C-D7AC-5144-A89E-5EAEE0682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35D2-5981-F241-B79C-CBF28087686F}" type="datetimeFigureOut">
              <a:rPr lang="pt-PT" smtClean="0"/>
              <a:t>11/01/22</a:t>
            </a:fld>
            <a:endParaRPr lang="pt-P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2ACA98-1400-F34B-BD42-59B5A2FC2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63AA93-93EB-B549-AE42-9E9991E8C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7634-E445-E74B-B9AB-7A359DECF9F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50686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4526B-48F4-6E4B-8923-88DCD63FD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3DF3A-1E53-7240-9CBE-2975D751D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3FA5BC-F88E-4F44-9029-C215FD40EC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E32586-48A8-C644-94FA-64EF35A60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35D2-5981-F241-B79C-CBF28087686F}" type="datetimeFigureOut">
              <a:rPr lang="pt-PT" smtClean="0"/>
              <a:t>11/01/22</a:t>
            </a:fld>
            <a:endParaRPr lang="pt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00A333-F48D-7C40-8BB4-715CAAD97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492C0C-24F2-734F-B0E0-9BEEAA781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7634-E445-E74B-B9AB-7A359DECF9F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85179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57B15E-FBE9-834F-973C-6DECA0076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69190C-415A-2D41-A240-A13B13C474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621439-9684-574B-964D-477B1A8FED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B7993F-A667-F345-B0F8-D8DB77A57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935D2-5981-F241-B79C-CBF28087686F}" type="datetimeFigureOut">
              <a:rPr lang="pt-PT" smtClean="0"/>
              <a:t>11/01/22</a:t>
            </a:fld>
            <a:endParaRPr lang="pt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172846-69B9-E044-AE6B-B7C1B97A1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53B6DB-E14B-1A4D-A651-10513D4C1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F7634-E445-E74B-B9AB-7A359DECF9F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03421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F38778-4695-4F4C-8FA4-782E1FECF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6ED3A-99B7-5F4D-A861-8AB9857723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81DB6-27AC-1B42-B5CC-0CDFE495C2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D935D2-5981-F241-B79C-CBF28087686F}" type="datetimeFigureOut">
              <a:rPr lang="pt-PT" smtClean="0"/>
              <a:t>11/01/22</a:t>
            </a:fld>
            <a:endParaRPr lang="pt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0E10E-C882-BC45-AFF1-69997DF9DB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A96336-D248-954A-BBD7-EBA2F3B4E5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F7634-E445-E74B-B9AB-7A359DECF9F4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52417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A8BCF-37EB-C64D-9CEC-FD900CC96E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PT" b="1" dirty="0"/>
              <a:t>Ferramentas relevantes para o contexto jornalístico</a:t>
            </a:r>
            <a:br>
              <a:rPr lang="en-US" dirty="0"/>
            </a:br>
            <a:endParaRPr lang="pt-P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FA5253-55E6-834D-98F5-8E5A019010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414077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C990B-6D49-D242-91D7-609AF0A08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/>
              <a:t>Introdução</a:t>
            </a:r>
            <a:br>
              <a:rPr lang="en-US" dirty="0"/>
            </a:br>
            <a:endParaRPr lang="pt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55B4E-883B-5643-B778-6A055F8B8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4362"/>
            <a:ext cx="10515600" cy="4351338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pt-PT" dirty="0"/>
              <a:t>O presente trabalho em grupo resulta de uma busca e reflexão a volta da relevância das ferramentas da </a:t>
            </a:r>
            <a:r>
              <a:rPr lang="pt-PT" b="1" i="1" dirty="0"/>
              <a:t>Web 2.0</a:t>
            </a:r>
            <a:r>
              <a:rPr lang="pt-PT" dirty="0"/>
              <a:t> para o contexto jornalístico. Vale frisar que, o acompanhamento da linha do tempo de como a </a:t>
            </a:r>
            <a:r>
              <a:rPr lang="pt-PT" dirty="0" err="1"/>
              <a:t>actividade</a:t>
            </a:r>
            <a:r>
              <a:rPr lang="pt-PT" dirty="0"/>
              <a:t> jornalística evoluiu nos últimos anos não é suficiente para entender o fenómeno web, decorrente do que seria necessário um estudo técnico-sociológico mais aprofundado para determinar as relações de </a:t>
            </a:r>
            <a:r>
              <a:rPr lang="pt-PT" dirty="0" err="1"/>
              <a:t>interacção</a:t>
            </a:r>
            <a:r>
              <a:rPr lang="pt-PT" dirty="0"/>
              <a:t> entre o produtor, máquina e </a:t>
            </a:r>
            <a:r>
              <a:rPr lang="pt-PT" dirty="0" err="1"/>
              <a:t>receptor</a:t>
            </a:r>
            <a:r>
              <a:rPr lang="pt-PT" dirty="0"/>
              <a:t>, que se mostram mais intensas e por vezes tornam difícil de distinguir o papel de cada um na construção da informação.</a:t>
            </a:r>
            <a:endParaRPr lang="en-US" dirty="0"/>
          </a:p>
          <a:p>
            <a:pPr algn="just"/>
            <a:r>
              <a:rPr lang="pt-PT" dirty="0"/>
              <a:t>Com efeito, a nossa reflexão vai cingir-se apenas nos </a:t>
            </a:r>
            <a:r>
              <a:rPr lang="pt-PT" dirty="0" err="1"/>
              <a:t>aspectos</a:t>
            </a:r>
            <a:r>
              <a:rPr lang="pt-PT" dirty="0"/>
              <a:t> tecnológicos, de modo a compreender como as novas tecnologias utilizadas no fazer jornalismo exercem influência na prática profissional destinada a Internet, sendo determinantes na geração de tendências diversas para a área.</a:t>
            </a:r>
            <a:endParaRPr lang="en-US" dirty="0"/>
          </a:p>
          <a:p>
            <a:pPr algn="just"/>
            <a:r>
              <a:rPr lang="pt-PT" dirty="0"/>
              <a:t>Esta reflexão é trazida pelo Grupo V, e estará estruturada da seguinte forma:</a:t>
            </a:r>
            <a:endParaRPr lang="en-US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59870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EEAB8-5E11-CA41-A372-BCAAC04FC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/>
              <a:t>Contextualização</a:t>
            </a:r>
            <a:endParaRPr lang="pt-P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D56A5D-66AD-BA4B-AA68-925ECEED3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4548" y="1488741"/>
            <a:ext cx="5371087" cy="415880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56003-E5ED-4A4C-82E7-415C62B0D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884" y="1488741"/>
            <a:ext cx="5466348" cy="435133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PT" b="1" i="1" dirty="0"/>
              <a:t>Web 2.0</a:t>
            </a:r>
            <a:r>
              <a:rPr lang="pt-PT" dirty="0"/>
              <a:t> foi criada em 2004 pela empresa americana O'Reilly Media, e é um termo usado para designar uma segunda geração de comunidades e serviços oferecidos na internet, tendo como conceito a Web e através de aplicativos baseados em redes sociais e tecnologia da informação.  Este termo é igualmente usado para designar uma segunda geração de comunidades e serviços oferecidos na internet, tendo como conceito a </a:t>
            </a:r>
            <a:r>
              <a:rPr lang="pt-PT" i="1" dirty="0"/>
              <a:t>Web</a:t>
            </a:r>
            <a:r>
              <a:rPr lang="pt-PT" dirty="0"/>
              <a:t> e através de aplicativos baseados em redes sociais e tecnologia da informação.</a:t>
            </a:r>
            <a:endParaRPr lang="en-US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59318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9AC32-7194-3F48-A7FC-7389D7664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/>
              <a:t>Contextualização</a:t>
            </a:r>
            <a:endParaRPr lang="pt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FDD36-6D38-4D45-8B87-516DE8AB6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PT" dirty="0"/>
              <a:t>No que tange as gerações do </a:t>
            </a:r>
            <a:r>
              <a:rPr lang="pt-PT" b="1" i="1" dirty="0" err="1"/>
              <a:t>Webjornalismo</a:t>
            </a:r>
            <a:r>
              <a:rPr lang="pt-PT" dirty="0"/>
              <a:t>, pesquisadores defendem a existência de quatro gerações, distintas entre si, e sequenciais. Cada geração possui particularidades, sendo a terceira e quarta gerações as mais recentes e desenvolvidas atualmente. Na terceira, destacam-se cinco elementos essenciais: </a:t>
            </a:r>
            <a:r>
              <a:rPr lang="pt-PT" b="1" dirty="0" err="1"/>
              <a:t>hipertextualidade</a:t>
            </a:r>
            <a:r>
              <a:rPr lang="pt-PT" dirty="0"/>
              <a:t>, </a:t>
            </a:r>
            <a:r>
              <a:rPr lang="pt-PT" b="1" dirty="0" err="1"/>
              <a:t>multimidialidade</a:t>
            </a:r>
            <a:r>
              <a:rPr lang="pt-PT" dirty="0"/>
              <a:t>, </a:t>
            </a:r>
            <a:r>
              <a:rPr lang="pt-PT" b="1" dirty="0"/>
              <a:t>interatividade</a:t>
            </a:r>
            <a:r>
              <a:rPr lang="pt-PT" dirty="0"/>
              <a:t>, </a:t>
            </a:r>
            <a:r>
              <a:rPr lang="pt-PT" b="1" dirty="0"/>
              <a:t>memória</a:t>
            </a:r>
            <a:r>
              <a:rPr lang="pt-PT" dirty="0"/>
              <a:t> e </a:t>
            </a:r>
            <a:r>
              <a:rPr lang="pt-PT" b="1" dirty="0"/>
              <a:t>personalização</a:t>
            </a:r>
            <a:r>
              <a:rPr lang="pt-PT" dirty="0"/>
              <a:t>. Já na quarta geração – processo ainda em construção –, temos o banco de dados e o </a:t>
            </a:r>
            <a:r>
              <a:rPr lang="pt-PT" b="1" dirty="0"/>
              <a:t>jornalismo colaborativo</a:t>
            </a:r>
            <a:r>
              <a:rPr lang="pt-PT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46425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B4454-01EA-FF45-A7C3-79965F884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/>
              <a:t>Contextualização</a:t>
            </a:r>
            <a:endParaRPr lang="pt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B0AFB-B1AA-FC42-B088-A1F74F5CB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PT" dirty="0"/>
              <a:t>As ferramentas digitais abriram um novo caminho para jornalistas do mundo inteiro, com um profundo impacto na forma de contar as notícias. Para os que exercem o jornalismo, os softwares que usam todos os dias e a grande quantidade de recursos online à sua disposição constituem dois suportes básicos do método de trabalho. É preciso conhecê-los e dominá-los, já que desse aproveitamento pode depender em grande medida a qualidade do seu trabalho. </a:t>
            </a:r>
            <a:r>
              <a:rPr lang="pt-PT" dirty="0" err="1"/>
              <a:t>Actualmente</a:t>
            </a:r>
            <a:r>
              <a:rPr lang="pt-PT" dirty="0"/>
              <a:t>, há um fosso enorme entre os jornalistas que dominam essas ferramentas e os que não as dominam.</a:t>
            </a:r>
          </a:p>
          <a:p>
            <a:pPr algn="just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35878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1680E-B636-0E48-9914-3C66B247F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778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t-PT" b="1" dirty="0"/>
              <a:t>Principais Ferramentas, suas características e importância</a:t>
            </a:r>
            <a:br>
              <a:rPr lang="en-US" dirty="0"/>
            </a:br>
            <a:endParaRPr lang="pt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19518-35B6-7441-903B-BCE0664EA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8288"/>
            <a:ext cx="10515600" cy="4351338"/>
          </a:xfrm>
        </p:spPr>
        <p:txBody>
          <a:bodyPr/>
          <a:lstStyle/>
          <a:p>
            <a:pPr algn="just"/>
            <a:r>
              <a:rPr lang="pt-PT" dirty="0"/>
              <a:t>A </a:t>
            </a:r>
            <a:r>
              <a:rPr lang="pt-PT" b="1" dirty="0"/>
              <a:t>Web 2.0</a:t>
            </a:r>
            <a:r>
              <a:rPr lang="pt-PT" dirty="0"/>
              <a:t> marcou a quebra dessa tendência. O ponto decisivo foi a aparição das chamadas redes sociais. Com os serviços online do </a:t>
            </a:r>
            <a:r>
              <a:rPr lang="pt-PT" b="1" dirty="0"/>
              <a:t>YouTube </a:t>
            </a:r>
            <a:r>
              <a:rPr lang="pt-PT" dirty="0"/>
              <a:t>do </a:t>
            </a:r>
            <a:r>
              <a:rPr lang="pt-PT" b="1" dirty="0" err="1"/>
              <a:t>Flickr</a:t>
            </a:r>
            <a:r>
              <a:rPr lang="pt-PT" b="1" dirty="0"/>
              <a:t> </a:t>
            </a:r>
            <a:r>
              <a:rPr lang="pt-PT" dirty="0"/>
              <a:t>e do </a:t>
            </a:r>
            <a:r>
              <a:rPr lang="pt-PT" b="1" dirty="0" err="1"/>
              <a:t>SlideShare</a:t>
            </a:r>
            <a:r>
              <a:rPr lang="pt-PT" b="1" dirty="0"/>
              <a:t> </a:t>
            </a:r>
            <a:r>
              <a:rPr lang="pt-PT" dirty="0"/>
              <a:t>os usuários começaram a gerar conteúdo. No primeiro caso, com vídeos; no segundo, com fotografias; no terceiro, com apresentações do PowerPoint. Hoje, eles se expandiram: o </a:t>
            </a:r>
            <a:r>
              <a:rPr lang="pt-PT" i="1" dirty="0"/>
              <a:t>YouTube</a:t>
            </a:r>
            <a:r>
              <a:rPr lang="pt-PT" dirty="0"/>
              <a:t> também permite carregar formatos de áudio, o </a:t>
            </a:r>
            <a:r>
              <a:rPr lang="pt-PT" i="1" dirty="0" err="1"/>
              <a:t>Flickr</a:t>
            </a:r>
            <a:r>
              <a:rPr lang="pt-PT" dirty="0"/>
              <a:t> disponibiliza vídeos e o </a:t>
            </a:r>
            <a:r>
              <a:rPr lang="pt-PT" i="1" dirty="0" err="1"/>
              <a:t>SlideShare</a:t>
            </a:r>
            <a:r>
              <a:rPr lang="pt-PT" dirty="0"/>
              <a:t> abriga arquivos em PDF</a:t>
            </a:r>
            <a:endParaRPr lang="en-US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88967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A4D89-7096-A046-9395-6B70498B7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err="1"/>
              <a:t>Facebook</a:t>
            </a:r>
            <a:br>
              <a:rPr lang="en-US" dirty="0"/>
            </a:br>
            <a:endParaRPr lang="pt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614AE-FAF3-544B-80E1-76733B116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1126"/>
            <a:ext cx="5755105" cy="498583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algn="just"/>
            <a:r>
              <a:rPr lang="pt-PT" dirty="0"/>
              <a:t>Esta plataforma oferece a interação com o público. Os leitores, ouvintes, telespectadores, deixam de ser anônimos e tornam-se pessoas de carne e osso, com as quais se pode comunicar em tempo real. Além disso, a presença de jornalistas nesta rede social provoca um impacto direto no trabalho cotidiano, não só porque dentro do </a:t>
            </a:r>
            <a:r>
              <a:rPr lang="pt-PT" dirty="0" err="1"/>
              <a:t>Facebook</a:t>
            </a:r>
            <a:r>
              <a:rPr lang="pt-PT" dirty="0"/>
              <a:t> se pode encontrar fontes de consulta interessantes, mas também porque o conteúdo de outros usuários pode ser fonte de informações. Dentro da rede, as pessoas se organizam. Existem páginas pessoais, mas também de </a:t>
            </a:r>
            <a:r>
              <a:rPr lang="pt-PT" dirty="0" err="1"/>
              <a:t>ONGs</a:t>
            </a:r>
            <a:r>
              <a:rPr lang="pt-PT" dirty="0"/>
              <a:t>, empresas, políticos, empresas de comunicação, sem distinção: lá estão </a:t>
            </a:r>
            <a:r>
              <a:rPr lang="pt-PT" dirty="0" err="1"/>
              <a:t>The</a:t>
            </a:r>
            <a:r>
              <a:rPr lang="pt-PT" dirty="0"/>
              <a:t> New York Times mas também aqueles meios pequenos ou locais como é o caso de algumas rádios comunitárias.</a:t>
            </a:r>
            <a:endParaRPr lang="en-US" dirty="0"/>
          </a:p>
          <a:p>
            <a:pPr algn="just"/>
            <a:r>
              <a:rPr lang="pt-PT" dirty="0" err="1"/>
              <a:t>Actualmente</a:t>
            </a:r>
            <a:r>
              <a:rPr lang="pt-PT" dirty="0"/>
              <a:t> se mostra assaz relevante prestar muita atenção ao que as pessoas dizem. A maioria das fontes convencionais do jornalismo continua sendo institucional. A </a:t>
            </a:r>
            <a:r>
              <a:rPr lang="pt-PT" dirty="0" err="1"/>
              <a:t>mídia</a:t>
            </a:r>
            <a:r>
              <a:rPr lang="pt-PT" dirty="0"/>
              <a:t> tradicional precisa se adaptar rapidamente a essas mudanças ou será deixada de fora da história que está sendo escrita.</a:t>
            </a:r>
            <a:r>
              <a:rPr lang="en-US" dirty="0">
                <a:effectLst/>
              </a:rPr>
              <a:t> </a:t>
            </a:r>
            <a:endParaRPr lang="pt-PT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4619FA-B346-0442-B894-813985571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1642" y="1564105"/>
            <a:ext cx="4985084" cy="304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932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4DFA3-2BC3-954F-A043-BC4E3EF9C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err="1"/>
              <a:t>Twitter</a:t>
            </a:r>
            <a:endParaRPr lang="pt-PT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525FC-F78A-E341-8036-9FF6BBCEB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04811" cy="435133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dirty="0"/>
              <a:t>O Twitter (que </a:t>
            </a:r>
            <a:r>
              <a:rPr lang="en-US" dirty="0" err="1"/>
              <a:t>significa</a:t>
            </a:r>
            <a:r>
              <a:rPr lang="en-US" dirty="0"/>
              <a:t> “</a:t>
            </a:r>
            <a:r>
              <a:rPr lang="en-US" dirty="0" err="1"/>
              <a:t>gorjear</a:t>
            </a:r>
            <a:r>
              <a:rPr lang="en-US" dirty="0"/>
              <a:t>”) </a:t>
            </a:r>
            <a:r>
              <a:rPr lang="en-US" dirty="0" err="1"/>
              <a:t>é</a:t>
            </a:r>
            <a:r>
              <a:rPr lang="en-US" dirty="0"/>
              <a:t> um </a:t>
            </a:r>
            <a:r>
              <a:rPr lang="en-US" dirty="0" err="1"/>
              <a:t>serviço</a:t>
            </a:r>
            <a:r>
              <a:rPr lang="en-US" dirty="0"/>
              <a:t> de microblogging </a:t>
            </a:r>
            <a:r>
              <a:rPr lang="en-US" dirty="0" err="1"/>
              <a:t>gratuito</a:t>
            </a:r>
            <a:r>
              <a:rPr lang="en-US" dirty="0"/>
              <a:t> que </a:t>
            </a:r>
            <a:r>
              <a:rPr lang="en-US" dirty="0" err="1"/>
              <a:t>permite</a:t>
            </a:r>
            <a:r>
              <a:rPr lang="en-US" dirty="0"/>
              <a:t> </a:t>
            </a:r>
            <a:r>
              <a:rPr lang="en-US" dirty="0" err="1"/>
              <a:t>aos</a:t>
            </a:r>
            <a:r>
              <a:rPr lang="en-US" dirty="0"/>
              <a:t> </a:t>
            </a:r>
            <a:r>
              <a:rPr lang="en-US" dirty="0" err="1"/>
              <a:t>usuários</a:t>
            </a:r>
            <a:r>
              <a:rPr lang="en-US" dirty="0"/>
              <a:t> </a:t>
            </a:r>
            <a:r>
              <a:rPr lang="en-US" dirty="0" err="1"/>
              <a:t>enviar</a:t>
            </a:r>
            <a:r>
              <a:rPr lang="en-US" dirty="0"/>
              <a:t> e </a:t>
            </a:r>
            <a:r>
              <a:rPr lang="en-US" dirty="0" err="1"/>
              <a:t>compartilhar</a:t>
            </a:r>
            <a:r>
              <a:rPr lang="en-US" dirty="0"/>
              <a:t> </a:t>
            </a:r>
            <a:r>
              <a:rPr lang="en-US" dirty="0" err="1"/>
              <a:t>textos</a:t>
            </a:r>
            <a:r>
              <a:rPr lang="en-US" dirty="0"/>
              <a:t> </a:t>
            </a:r>
            <a:r>
              <a:rPr lang="en-US" dirty="0" err="1"/>
              <a:t>curtos</a:t>
            </a:r>
            <a:r>
              <a:rPr lang="en-US" dirty="0"/>
              <a:t>, </a:t>
            </a:r>
            <a:r>
              <a:rPr lang="en-US" dirty="0" err="1"/>
              <a:t>chamados</a:t>
            </a:r>
            <a:r>
              <a:rPr lang="en-US" dirty="0"/>
              <a:t> “tweets”, de </a:t>
            </a:r>
            <a:r>
              <a:rPr lang="en-US" dirty="0" err="1"/>
              <a:t>até</a:t>
            </a:r>
            <a:r>
              <a:rPr lang="en-US" dirty="0"/>
              <a:t> 140 </a:t>
            </a:r>
            <a:r>
              <a:rPr lang="en-US" dirty="0" err="1"/>
              <a:t>caracteres</a:t>
            </a:r>
            <a:r>
              <a:rPr lang="en-US" dirty="0"/>
              <a:t>. Para </a:t>
            </a:r>
            <a:r>
              <a:rPr lang="en-US" dirty="0" err="1"/>
              <a:t>enviar</a:t>
            </a:r>
            <a:r>
              <a:rPr lang="en-US" dirty="0"/>
              <a:t> </a:t>
            </a:r>
            <a:r>
              <a:rPr lang="en-US" dirty="0" err="1"/>
              <a:t>essas</a:t>
            </a:r>
            <a:r>
              <a:rPr lang="en-US" dirty="0"/>
              <a:t> </a:t>
            </a:r>
            <a:r>
              <a:rPr lang="en-US" dirty="0" err="1"/>
              <a:t>mensagens</a:t>
            </a:r>
            <a:r>
              <a:rPr lang="en-US" dirty="0"/>
              <a:t>, </a:t>
            </a:r>
            <a:r>
              <a:rPr lang="en-US" dirty="0" err="1"/>
              <a:t>pode</a:t>
            </a:r>
            <a:r>
              <a:rPr lang="en-US" dirty="0"/>
              <a:t>-se </a:t>
            </a:r>
            <a:r>
              <a:rPr lang="en-US" dirty="0" err="1"/>
              <a:t>usar</a:t>
            </a:r>
            <a:r>
              <a:rPr lang="en-US" dirty="0"/>
              <a:t> a Web, </a:t>
            </a:r>
            <a:r>
              <a:rPr lang="en-US" dirty="0" err="1"/>
              <a:t>serviço</a:t>
            </a:r>
            <a:r>
              <a:rPr lang="en-US" dirty="0"/>
              <a:t> de </a:t>
            </a:r>
            <a:r>
              <a:rPr lang="en-US" dirty="0" err="1"/>
              <a:t>mensagens</a:t>
            </a:r>
            <a:r>
              <a:rPr lang="en-US" dirty="0"/>
              <a:t> (SMS) de </a:t>
            </a:r>
            <a:r>
              <a:rPr lang="en-US" dirty="0" err="1"/>
              <a:t>telefones</a:t>
            </a:r>
            <a:r>
              <a:rPr lang="en-US" dirty="0"/>
              <a:t> </a:t>
            </a:r>
            <a:r>
              <a:rPr lang="en-US" dirty="0" err="1"/>
              <a:t>celulares</a:t>
            </a:r>
            <a:r>
              <a:rPr lang="en-US" dirty="0"/>
              <a:t>, </a:t>
            </a:r>
            <a:r>
              <a:rPr lang="en-US" dirty="0" err="1"/>
              <a:t>programas</a:t>
            </a:r>
            <a:r>
              <a:rPr lang="en-US" dirty="0"/>
              <a:t> </a:t>
            </a:r>
            <a:r>
              <a:rPr lang="en-US" dirty="0" err="1"/>
              <a:t>próprios</a:t>
            </a:r>
            <a:r>
              <a:rPr lang="en-US" dirty="0"/>
              <a:t> para </a:t>
            </a:r>
            <a:r>
              <a:rPr lang="en-US" dirty="0" err="1"/>
              <a:t>celular</a:t>
            </a:r>
            <a:r>
              <a:rPr lang="en-US" dirty="0"/>
              <a:t> e </a:t>
            </a:r>
            <a:r>
              <a:rPr lang="en-US" dirty="0" err="1"/>
              <a:t>até</a:t>
            </a:r>
            <a:r>
              <a:rPr lang="en-US" dirty="0"/>
              <a:t> </a:t>
            </a:r>
            <a:r>
              <a:rPr lang="en-US" dirty="0" err="1"/>
              <a:t>programas</a:t>
            </a:r>
            <a:r>
              <a:rPr lang="en-US" dirty="0"/>
              <a:t> de </a:t>
            </a:r>
            <a:r>
              <a:rPr lang="en-US" dirty="0" err="1"/>
              <a:t>mensagens</a:t>
            </a:r>
            <a:r>
              <a:rPr lang="en-US" dirty="0"/>
              <a:t> </a:t>
            </a:r>
            <a:r>
              <a:rPr lang="en-US" dirty="0" err="1"/>
              <a:t>instantâneas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aplicativos</a:t>
            </a:r>
            <a:r>
              <a:rPr lang="en-US" dirty="0"/>
              <a:t> de e-mail, Facebook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agregadores</a:t>
            </a:r>
            <a:r>
              <a:rPr lang="en-US" dirty="0"/>
              <a:t> de </a:t>
            </a:r>
            <a:r>
              <a:rPr lang="en-US" dirty="0" err="1"/>
              <a:t>conteúdo</a:t>
            </a:r>
            <a:r>
              <a:rPr lang="en-US" dirty="0"/>
              <a:t>. </a:t>
            </a:r>
            <a:r>
              <a:rPr lang="en-US" dirty="0" err="1"/>
              <a:t>Há</a:t>
            </a:r>
            <a:r>
              <a:rPr lang="en-US" dirty="0"/>
              <a:t> </a:t>
            </a:r>
            <a:r>
              <a:rPr lang="en-US" dirty="0" err="1"/>
              <a:t>também</a:t>
            </a:r>
            <a:r>
              <a:rPr lang="en-US" dirty="0"/>
              <a:t> ferramentas para </a:t>
            </a:r>
            <a:r>
              <a:rPr lang="en-US" dirty="0" err="1"/>
              <a:t>enviar</a:t>
            </a:r>
            <a:r>
              <a:rPr lang="en-US" dirty="0"/>
              <a:t> </a:t>
            </a:r>
            <a:r>
              <a:rPr lang="en-US" dirty="0" err="1"/>
              <a:t>documentos</a:t>
            </a:r>
            <a:r>
              <a:rPr lang="en-US" dirty="0"/>
              <a:t> </a:t>
            </a:r>
            <a:r>
              <a:rPr lang="en-US" dirty="0" err="1"/>
              <a:t>grandes</a:t>
            </a:r>
            <a:r>
              <a:rPr lang="en-US" dirty="0"/>
              <a:t>, </a:t>
            </a:r>
            <a:r>
              <a:rPr lang="en-US" dirty="0" err="1"/>
              <a:t>fotos</a:t>
            </a:r>
            <a:r>
              <a:rPr lang="en-US" dirty="0"/>
              <a:t>, </a:t>
            </a:r>
            <a:r>
              <a:rPr lang="en-US" dirty="0" err="1"/>
              <a:t>vídeos</a:t>
            </a:r>
            <a:r>
              <a:rPr lang="en-US" dirty="0"/>
              <a:t>, </a:t>
            </a:r>
            <a:r>
              <a:rPr lang="en-US" dirty="0" err="1"/>
              <a:t>áudio</a:t>
            </a:r>
            <a:r>
              <a:rPr lang="en-US" dirty="0"/>
              <a:t> etc. O Twitter </a:t>
            </a:r>
            <a:r>
              <a:rPr lang="en-US" dirty="0" err="1"/>
              <a:t>está</a:t>
            </a:r>
            <a:r>
              <a:rPr lang="en-US" dirty="0"/>
              <a:t> </a:t>
            </a:r>
            <a:r>
              <a:rPr lang="en-US" dirty="0" err="1"/>
              <a:t>relacionado</a:t>
            </a:r>
            <a:r>
              <a:rPr lang="en-US" dirty="0"/>
              <a:t> com o </a:t>
            </a:r>
            <a:r>
              <a:rPr lang="en-US" dirty="0" err="1"/>
              <a:t>imediatismo</a:t>
            </a:r>
            <a:r>
              <a:rPr lang="en-US" dirty="0"/>
              <a:t>. </a:t>
            </a:r>
            <a:r>
              <a:rPr lang="en-US" dirty="0" err="1"/>
              <a:t>Jornalistas</a:t>
            </a:r>
            <a:r>
              <a:rPr lang="en-US" dirty="0"/>
              <a:t> </a:t>
            </a:r>
            <a:r>
              <a:rPr lang="en-US" dirty="0" err="1"/>
              <a:t>usam</a:t>
            </a:r>
            <a:r>
              <a:rPr lang="en-US" dirty="0"/>
              <a:t> </a:t>
            </a:r>
            <a:r>
              <a:rPr lang="en-US" dirty="0" err="1"/>
              <a:t>essa</a:t>
            </a:r>
            <a:r>
              <a:rPr lang="en-US" dirty="0"/>
              <a:t> </a:t>
            </a:r>
            <a:r>
              <a:rPr lang="en-US" dirty="0" err="1"/>
              <a:t>rede</a:t>
            </a:r>
            <a:r>
              <a:rPr lang="en-US" dirty="0"/>
              <a:t> para </a:t>
            </a:r>
            <a:r>
              <a:rPr lang="en-US" dirty="0" err="1"/>
              <a:t>comunicar</a:t>
            </a:r>
            <a:r>
              <a:rPr lang="en-US" dirty="0"/>
              <a:t> a </a:t>
            </a:r>
            <a:r>
              <a:rPr lang="en-US" dirty="0" err="1"/>
              <a:t>notícia</a:t>
            </a:r>
            <a:r>
              <a:rPr lang="en-US" dirty="0"/>
              <a:t>, as </a:t>
            </a:r>
            <a:r>
              <a:rPr lang="en-US" dirty="0" err="1"/>
              <a:t>novidades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factos</a:t>
            </a:r>
            <a:r>
              <a:rPr lang="en-US" dirty="0"/>
              <a:t> </a:t>
            </a:r>
            <a:r>
              <a:rPr lang="en-US" dirty="0" err="1"/>
              <a:t>cotidianos</a:t>
            </a:r>
            <a:r>
              <a:rPr lang="en-US" dirty="0"/>
              <a:t>, de forma simples e </a:t>
            </a:r>
            <a:r>
              <a:rPr lang="en-US" dirty="0" err="1"/>
              <a:t>ágil</a:t>
            </a:r>
            <a:r>
              <a:rPr lang="en-US" dirty="0"/>
              <a:t>. A </a:t>
            </a:r>
            <a:r>
              <a:rPr lang="en-US" dirty="0" err="1"/>
              <a:t>presença</a:t>
            </a:r>
            <a:r>
              <a:rPr lang="en-US" dirty="0"/>
              <a:t> no Twitter </a:t>
            </a:r>
            <a:r>
              <a:rPr lang="en-US" dirty="0" err="1"/>
              <a:t>também</a:t>
            </a:r>
            <a:r>
              <a:rPr lang="en-US" dirty="0"/>
              <a:t> </a:t>
            </a:r>
            <a:r>
              <a:rPr lang="en-US" dirty="0" err="1"/>
              <a:t>pode</a:t>
            </a:r>
            <a:r>
              <a:rPr lang="en-US" dirty="0"/>
              <a:t> </a:t>
            </a:r>
            <a:r>
              <a:rPr lang="en-US" dirty="0" err="1"/>
              <a:t>ser</a:t>
            </a:r>
            <a:r>
              <a:rPr lang="en-US" dirty="0"/>
              <a:t> </a:t>
            </a:r>
            <a:r>
              <a:rPr lang="en-US" dirty="0" err="1"/>
              <a:t>útil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forma de marketing do </a:t>
            </a:r>
            <a:r>
              <a:rPr lang="en-US" dirty="0" err="1"/>
              <a:t>conteúdo</a:t>
            </a:r>
            <a:r>
              <a:rPr lang="en-US" dirty="0"/>
              <a:t> que </a:t>
            </a:r>
            <a:r>
              <a:rPr lang="en-US" dirty="0" err="1"/>
              <a:t>produzimos</a:t>
            </a:r>
            <a:r>
              <a:rPr lang="en-US" dirty="0"/>
              <a:t>, </a:t>
            </a:r>
            <a:r>
              <a:rPr lang="en-US" dirty="0" err="1"/>
              <a:t>já</a:t>
            </a:r>
            <a:r>
              <a:rPr lang="en-US" dirty="0"/>
              <a:t> que </a:t>
            </a:r>
            <a:r>
              <a:rPr lang="en-US" dirty="0" err="1"/>
              <a:t>permite</a:t>
            </a:r>
            <a:r>
              <a:rPr lang="en-US" dirty="0"/>
              <a:t> </a:t>
            </a:r>
            <a:r>
              <a:rPr lang="en-US" dirty="0" err="1"/>
              <a:t>difundir</a:t>
            </a:r>
            <a:r>
              <a:rPr lang="en-US" dirty="0"/>
              <a:t> em tempo real a </a:t>
            </a:r>
            <a:r>
              <a:rPr lang="en-US" dirty="0" err="1"/>
              <a:t>atualização</a:t>
            </a:r>
            <a:r>
              <a:rPr lang="en-US" dirty="0"/>
              <a:t> de </a:t>
            </a:r>
            <a:r>
              <a:rPr lang="en-US" dirty="0" err="1"/>
              <a:t>nossos</a:t>
            </a:r>
            <a:r>
              <a:rPr lang="en-US" dirty="0"/>
              <a:t> blogs, sites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meios</a:t>
            </a:r>
            <a:r>
              <a:rPr lang="en-US" dirty="0"/>
              <a:t> de </a:t>
            </a:r>
            <a:r>
              <a:rPr lang="en-US" dirty="0" err="1"/>
              <a:t>comunicação</a:t>
            </a:r>
            <a:r>
              <a:rPr lang="en-US" dirty="0"/>
              <a:t> online.</a:t>
            </a:r>
            <a:endParaRPr lang="pt-PT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8546B3-19EB-E341-B1DE-E69B00681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3011" y="1825625"/>
            <a:ext cx="4572000" cy="347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270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6296F-637F-9445-875A-6C198EEE5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/>
              <a:t>Considerações finais</a:t>
            </a:r>
            <a:br>
              <a:rPr lang="en-US" dirty="0"/>
            </a:br>
            <a:endParaRPr lang="pt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A5217-A44E-754C-8A0C-A73F0549F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PT" dirty="0"/>
              <a:t>Algumas mudanças que afetaram o cenário mediático podem ser resumidas nestes tópicos: 1- Os meios de comunicação foram criados para sobreviver em um ambiente de escassez de informações, não para a “</a:t>
            </a:r>
            <a:r>
              <a:rPr lang="pt-PT" dirty="0" err="1"/>
              <a:t>super-abundância</a:t>
            </a:r>
            <a:r>
              <a:rPr lang="pt-PT" dirty="0"/>
              <a:t>” de informação. 2- O cérebro humano está mudando; são desenvolvidas novas habilidades, como a visão na tela, e novas destrezas, como a leitura de </a:t>
            </a:r>
            <a:r>
              <a:rPr lang="pt-PT" dirty="0" err="1"/>
              <a:t>URLs</a:t>
            </a:r>
            <a:r>
              <a:rPr lang="pt-PT" dirty="0"/>
              <a:t>. 3- No passado, os proprietários de meios de comunicação tinham o controle total do conteúdo que chegava ao público. Agora esse poder é compartilhado com os cidadãos. Pessoas com interesses comuns se organizam em redes. Em meio ao caos, a </a:t>
            </a:r>
            <a:r>
              <a:rPr lang="pt-PT" dirty="0" err="1"/>
              <a:t>mídia</a:t>
            </a:r>
            <a:r>
              <a:rPr lang="pt-PT" dirty="0"/>
              <a:t> parece estar perdendo poder e controle. 4- A publicidade está deixando de ser uma condicionante do conteúdo, embora o problema persista. É por isso que os jornalistas independentes se lançaram a contar histórias em blogs e websites, com uma forte presença nas redes sociais, onde têm contato direto com seus seguidores, amigos e contatos. Um cenário antes impensável é claramente visível hoje: não há como abrandar, atenuar, nem mesmo cogitar a hipótese de esconder as notícias de interesse social. O conteúdo que as pessoas comuns considerarem conveniente compartilhar será difundido através das redes sociais: vídeos, fotos, informações. 5- O uso de telefones celulares mudou a maneira de transmitir dados, elementos fundamentais na preparação de uma reportagem. 6- O jornalismo perde a centralidade. Durante o último Fórum de Austin, realizado em setembro de 2009 no campus da Universidade do Texas e organizado pelo Centro </a:t>
            </a:r>
            <a:r>
              <a:rPr lang="pt-PT" dirty="0" err="1"/>
              <a:t>Knight</a:t>
            </a:r>
            <a:r>
              <a:rPr lang="pt-PT" dirty="0"/>
              <a:t>, o seu diretor, </a:t>
            </a:r>
            <a:r>
              <a:rPr lang="pt-PT" dirty="0" err="1"/>
              <a:t>Rosental</a:t>
            </a:r>
            <a:r>
              <a:rPr lang="pt-PT" dirty="0"/>
              <a:t> Alves, disse que o que antes era conhecido como </a:t>
            </a:r>
            <a:r>
              <a:rPr lang="pt-PT" i="1" dirty="0" err="1"/>
              <a:t>Mass</a:t>
            </a:r>
            <a:r>
              <a:rPr lang="pt-PT" i="1" dirty="0"/>
              <a:t> Media</a:t>
            </a:r>
            <a:r>
              <a:rPr lang="pt-PT" dirty="0"/>
              <a:t> agora está evoluindo e se adaptando ao novo ecossistema emergente.</a:t>
            </a:r>
            <a:endParaRPr lang="en-US" dirty="0"/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083205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1175</Words>
  <Application>Microsoft Macintosh PowerPoint</Application>
  <PresentationFormat>Widescreen</PresentationFormat>
  <Paragraphs>21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Ferramentas relevantes para o contexto jornalístico </vt:lpstr>
      <vt:lpstr>Introdução </vt:lpstr>
      <vt:lpstr>Contextualização</vt:lpstr>
      <vt:lpstr>Contextualização</vt:lpstr>
      <vt:lpstr>Contextualização</vt:lpstr>
      <vt:lpstr>Principais Ferramentas, suas características e importância </vt:lpstr>
      <vt:lpstr>Facebook </vt:lpstr>
      <vt:lpstr>Twitter</vt:lpstr>
      <vt:lpstr>Considerações finais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Ferramentas relevantes para o contexto jornalístico </dc:title>
  <dc:creator>Reginaldo Mulamula</dc:creator>
  <cp:lastModifiedBy>Reginaldo Mulamula</cp:lastModifiedBy>
  <cp:revision>5</cp:revision>
  <dcterms:created xsi:type="dcterms:W3CDTF">2022-01-11T07:36:50Z</dcterms:created>
  <dcterms:modified xsi:type="dcterms:W3CDTF">2022-01-11T08:31:28Z</dcterms:modified>
</cp:coreProperties>
</file>