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4" r:id="rId7"/>
    <p:sldId id="266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AFDA5-D880-402D-87C5-1AFF4177C67B}" type="datetimeFigureOut">
              <a:rPr lang="en-US" smtClean="0"/>
              <a:t>12/3/2023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DCC67-7B83-4372-8937-8F1E1577A99A}" type="slidenum">
              <a:rPr lang="pt-PT" smtClean="0"/>
              <a:t>‹nº›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pt.dreamstime.com/photo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1428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00200" y="24384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Relevância da Web 2.0 na Escrita e Estratégia de comunicação, no âmbito do módulo de Mestrado em Gestão de Media Digitais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52400" y="4971086"/>
            <a:ext cx="2209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/>
              <a:t>GRUPO III</a:t>
            </a:r>
          </a:p>
          <a:p>
            <a:r>
              <a:rPr lang="pt-PT" sz="1600" dirty="0"/>
              <a:t>Alexandra de Sousa</a:t>
            </a:r>
          </a:p>
          <a:p>
            <a:r>
              <a:rPr lang="pt-PT" sz="1600" dirty="0"/>
              <a:t>Florêncio </a:t>
            </a:r>
            <a:r>
              <a:rPr lang="pt-PT" sz="1600" dirty="0" err="1"/>
              <a:t>Froi</a:t>
            </a:r>
            <a:endParaRPr lang="pt-PT" sz="1600" dirty="0"/>
          </a:p>
          <a:p>
            <a:r>
              <a:rPr lang="pt-PT" sz="1600" dirty="0"/>
              <a:t>Haydn Castelo David</a:t>
            </a:r>
          </a:p>
          <a:p>
            <a:r>
              <a:rPr lang="pt-PT" sz="1600" dirty="0"/>
              <a:t>José </a:t>
            </a:r>
            <a:r>
              <a:rPr lang="pt-PT" sz="1600" dirty="0" err="1"/>
              <a:t>Dzeco</a:t>
            </a:r>
            <a:endParaRPr lang="pt-PT" sz="1600" b="1" dirty="0"/>
          </a:p>
          <a:p>
            <a:endParaRPr lang="pt-PT" sz="1600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5105400"/>
            <a:ext cx="3429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600" b="1" dirty="0"/>
              <a:t>Docente</a:t>
            </a:r>
            <a:r>
              <a:rPr lang="pt-PT" sz="1600" dirty="0"/>
              <a:t>: Prof. Doutor </a:t>
            </a:r>
            <a:r>
              <a:rPr lang="pt-PT" sz="1600" dirty="0" err="1"/>
              <a:t>Luis</a:t>
            </a:r>
            <a:r>
              <a:rPr lang="pt-PT" sz="1600" dirty="0"/>
              <a:t> Neves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1428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457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Relevância da Web 2.0 na Escrita e Estratégia de comunicação, no âmbito do módulo de Mestrado em Gestão de Media Digitais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257800" y="2362200"/>
            <a:ext cx="33528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“</a:t>
            </a:r>
            <a:r>
              <a:rPr lang="pt-BR" sz="1400" b="1" i="1" dirty="0"/>
              <a:t>A Web 2.0 representa a transição para um novo paradigma onde a colaboração ganha força suficiente para concorrer com os meios tradicionais de geração deconteúdo</a:t>
            </a:r>
            <a:r>
              <a:rPr lang="pt-BR" sz="1400" i="1" dirty="0"/>
              <a:t>.”</a:t>
            </a:r>
            <a:r>
              <a:rPr lang="pt-BR" sz="1400" dirty="0"/>
              <a:t> (Renato </a:t>
            </a:r>
            <a:r>
              <a:rPr lang="pt-BR" sz="1400" dirty="0" err="1"/>
              <a:t>Shirakashi</a:t>
            </a:r>
            <a:r>
              <a:rPr lang="pt-BR" sz="1400" dirty="0"/>
              <a:t>)</a:t>
            </a:r>
            <a:endParaRPr lang="en-US" sz="14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981200"/>
            <a:ext cx="9372600" cy="1588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 l="24500" t="26667" r="23500" b="20000"/>
          <a:stretch>
            <a:fillRect/>
          </a:stretch>
        </p:blipFill>
        <p:spPr bwMode="auto">
          <a:xfrm>
            <a:off x="304800" y="2819400"/>
            <a:ext cx="4754881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5257800" y="3962400"/>
            <a:ext cx="36576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dirty="0"/>
              <a:t>“</a:t>
            </a:r>
            <a:r>
              <a:rPr lang="pt-BR" sz="1400" b="1" i="1" dirty="0"/>
              <a:t>Web 2.0 é a mudança para uma internet como plataforma, e um entendimento das regras para obter sucesso nesta nova plataforma. Entre outras, a regra mais importante é desenvolver aplicativos que aproveitem os efeitos de rede para se tornarem melhores quanto mais são usados pelas pessoas, aproveitando a inteligência coletiva</a:t>
            </a:r>
            <a:r>
              <a:rPr lang="pt-BR" sz="1400" dirty="0"/>
              <a:t>” — Tim </a:t>
            </a:r>
            <a:r>
              <a:rPr lang="pt-BR" sz="1400" dirty="0" err="1"/>
              <a:t>O’Reilly</a:t>
            </a:r>
            <a:r>
              <a:rPr lang="pt-BR" sz="1400" dirty="0"/>
              <a:t> (2004 - </a:t>
            </a:r>
            <a:r>
              <a:rPr lang="pt-PT" sz="1400" dirty="0"/>
              <a:t>O'Reilly Media)</a:t>
            </a:r>
            <a:endParaRPr lang="en-US" sz="1400" b="1" dirty="0"/>
          </a:p>
          <a:p>
            <a:r>
              <a:rPr lang="pt-BR" sz="1400" dirty="0"/>
              <a:t>.</a:t>
            </a:r>
            <a:endParaRPr lang="en-US" sz="14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5867400" y="16764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400" i="1" dirty="0">
                <a:solidFill>
                  <a:srgbClr val="00B050"/>
                </a:solidFill>
              </a:rPr>
              <a:t>Introdução</a:t>
            </a:r>
            <a:endParaRPr lang="en-US" sz="1400" i="1" dirty="0">
              <a:solidFill>
                <a:srgbClr val="00B050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5E4E27AC-1ABD-4025-8671-3F959C3CBB09}"/>
              </a:ext>
            </a:extLst>
          </p:cNvPr>
          <p:cNvSpPr/>
          <p:nvPr/>
        </p:nvSpPr>
        <p:spPr>
          <a:xfrm>
            <a:off x="272845" y="5789612"/>
            <a:ext cx="5135881" cy="6096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140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Fonte: https://pt.dreamstime.com/photos</a:t>
            </a:r>
            <a:endParaRPr lang="pt-PT" sz="1400" u="sng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0" r="26000"/>
          <a:stretch/>
        </p:blipFill>
        <p:spPr>
          <a:xfrm>
            <a:off x="4657725" y="2306459"/>
            <a:ext cx="3733800" cy="3810000"/>
          </a:xfrm>
          <a:prstGeom prst="rect">
            <a:avLst/>
          </a:prstGeom>
        </p:spPr>
      </p:pic>
      <p:pic>
        <p:nvPicPr>
          <p:cNvPr id="4" name="imag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52400"/>
            <a:ext cx="1428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457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Relevância da Web 2.0 na Escrita e Estratégia de comunicação, no âmbito do módulo de Mestrado em Gestão de Media Digitais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4114800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1400" b="1" dirty="0"/>
              <a:t> Conteudo: </a:t>
            </a:r>
            <a:r>
              <a:rPr lang="pt-BR" sz="1400" dirty="0"/>
              <a:t>Colaboracao; Interactividade; Compartilhamento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Democratizacao de producao e publicacao de conteudos</a:t>
            </a:r>
            <a:r>
              <a:rPr lang="pt-BR" sz="1400" dirty="0"/>
              <a:t> (Blogs, Usuários, Inteligência </a:t>
            </a:r>
            <a:r>
              <a:rPr lang="pt-BR" sz="1400" dirty="0" err="1"/>
              <a:t>colectiva</a:t>
            </a:r>
            <a:r>
              <a:rPr lang="pt-BR" sz="1400" dirty="0"/>
              <a:t> e Vozes multiplas);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Sociedade em Rede </a:t>
            </a:r>
            <a:r>
              <a:rPr lang="pt-BR" sz="1400" dirty="0"/>
              <a:t>(Redes Sociais, Wikis, Interacoes, Co-producao);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Mix de Media</a:t>
            </a:r>
            <a:r>
              <a:rPr lang="pt-BR" sz="1400" dirty="0"/>
              <a:t> (Imagens, Video e Audio);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Relevancia de Conteudo </a:t>
            </a:r>
            <a:r>
              <a:rPr lang="pt-BR" sz="1400" dirty="0"/>
              <a:t>(SEO, Marketing, Mecanismos de Busca);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Algoritmos</a:t>
            </a:r>
            <a:r>
              <a:rPr lang="pt-BR" sz="1400" dirty="0"/>
              <a:t> (Personalizacao, Influencia, Comportamentos);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Inteligência Artificial</a:t>
            </a:r>
            <a:endParaRPr lang="en-US" sz="14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981200"/>
            <a:ext cx="9372600" cy="1588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867400" y="1676400"/>
            <a:ext cx="2971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400" i="1" dirty="0">
                <a:solidFill>
                  <a:srgbClr val="00B050"/>
                </a:solidFill>
              </a:rPr>
              <a:t>Evolução da escrita na era da Web 2.0</a:t>
            </a:r>
            <a:endParaRPr lang="en-US" sz="1400" i="1" dirty="0">
              <a:solidFill>
                <a:srgbClr val="00B050"/>
              </a:solidFill>
            </a:endParaRPr>
          </a:p>
        </p:txBody>
      </p:sp>
      <p:sp>
        <p:nvSpPr>
          <p:cNvPr id="3" name="Retângulo 2">
            <a:extLst>
              <a:ext uri="{FF2B5EF4-FFF2-40B4-BE49-F238E27FC236}">
                <a16:creationId xmlns:a16="http://schemas.microsoft.com/office/drawing/2014/main" id="{4FBEFC9D-984C-418D-BAD3-411D9FC7D085}"/>
              </a:ext>
            </a:extLst>
          </p:cNvPr>
          <p:cNvSpPr/>
          <p:nvPr/>
        </p:nvSpPr>
        <p:spPr>
          <a:xfrm>
            <a:off x="5029200" y="6116459"/>
            <a:ext cx="3124200" cy="27910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1400" dirty="0"/>
              <a:t>Fonte: SMARTENCYCLOPEDIA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1428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457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Relevância da Web 2.0 na Escrita e Estratégia de comunicação, no âmbito do módulo de Mestrado em Gestão de Media Digitais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4114800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1400" b="1" dirty="0"/>
              <a:t> Media Sociais </a:t>
            </a:r>
            <a:br>
              <a:rPr lang="pt-BR" sz="1400" b="1" dirty="0"/>
            </a:br>
            <a:r>
              <a:rPr lang="pt-BR" sz="1200" dirty="0"/>
              <a:t>(Presença multicanal; Conteúdo </a:t>
            </a:r>
            <a:r>
              <a:rPr lang="pt-BR" sz="1200" dirty="0" err="1"/>
              <a:t>Interactivo</a:t>
            </a:r>
            <a:r>
              <a:rPr lang="pt-BR" sz="1200" dirty="0"/>
              <a:t>; Gestão de Comunidade);</a:t>
            </a:r>
          </a:p>
          <a:p>
            <a:pPr>
              <a:buFont typeface="Wingdings" pitchFamily="2" charset="2"/>
              <a:buChar char="§"/>
            </a:pPr>
            <a:endParaRPr lang="pt-BR" sz="1400" b="1" dirty="0"/>
          </a:p>
          <a:p>
            <a:pPr>
              <a:buFont typeface="Wingdings" pitchFamily="2" charset="2"/>
              <a:buChar char="§"/>
            </a:pPr>
            <a:r>
              <a:rPr lang="pt-BR" sz="1400" b="1" dirty="0"/>
              <a:t> Marketing de Conteúdo </a:t>
            </a:r>
            <a:br>
              <a:rPr lang="pt-BR" sz="1400" b="1" dirty="0"/>
            </a:br>
            <a:r>
              <a:rPr lang="pt-BR" sz="1200" dirty="0"/>
              <a:t>(SEO, Blog, Artigos, Infográficos);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Engajamento do Usuário</a:t>
            </a:r>
            <a:br>
              <a:rPr lang="pt-BR" sz="1400" b="1" dirty="0"/>
            </a:br>
            <a:r>
              <a:rPr lang="pt-BR" sz="1400" b="1" dirty="0"/>
              <a:t> </a:t>
            </a:r>
            <a:r>
              <a:rPr lang="pt-BR" sz="1200" dirty="0"/>
              <a:t>(Comunidades, Compartilhamento; </a:t>
            </a:r>
            <a:r>
              <a:rPr lang="pt-BR" sz="1200" dirty="0" err="1"/>
              <a:t>Gamificação</a:t>
            </a:r>
            <a:r>
              <a:rPr lang="pt-BR" sz="1200" dirty="0"/>
              <a:t>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Comunicação Visual </a:t>
            </a:r>
            <a:br>
              <a:rPr lang="pt-BR" sz="1400" b="1" dirty="0"/>
            </a:br>
            <a:r>
              <a:rPr lang="pt-BR" sz="1200" dirty="0"/>
              <a:t>(Design responsivo, Streaming, Infográficos);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Colaboração e </a:t>
            </a:r>
            <a:r>
              <a:rPr lang="pt-BR" sz="1400" b="1" dirty="0" err="1"/>
              <a:t>Co-criação</a:t>
            </a:r>
            <a:r>
              <a:rPr lang="pt-BR" sz="1400" b="1" dirty="0"/>
              <a:t> </a:t>
            </a:r>
            <a:br>
              <a:rPr lang="pt-BR" sz="1400" b="1" dirty="0"/>
            </a:br>
            <a:r>
              <a:rPr lang="pt-BR" sz="1200" dirty="0"/>
              <a:t>(</a:t>
            </a:r>
            <a:r>
              <a:rPr lang="pt-BR" sz="1200" dirty="0" err="1"/>
              <a:t>Crowdsourcing</a:t>
            </a:r>
            <a:r>
              <a:rPr lang="pt-BR" sz="1200" dirty="0"/>
              <a:t>, Parcerias, Feedback, Transparência)</a:t>
            </a:r>
            <a:r>
              <a:rPr lang="pt-BR" sz="1400" dirty="0"/>
              <a:t>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Personalização de Experiências</a:t>
            </a:r>
            <a:r>
              <a:rPr lang="pt-BR" sz="1400" dirty="0"/>
              <a:t> </a:t>
            </a:r>
            <a:br>
              <a:rPr lang="pt-BR" sz="1400" dirty="0"/>
            </a:br>
            <a:r>
              <a:rPr lang="pt-BR" sz="1200" dirty="0"/>
              <a:t>(Segmentação, </a:t>
            </a:r>
            <a:r>
              <a:rPr lang="pt-BR" sz="1200" dirty="0" err="1"/>
              <a:t>Chatbots</a:t>
            </a:r>
            <a:r>
              <a:rPr lang="pt-BR" sz="1200" dirty="0"/>
              <a:t>, AI);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Mobile-</a:t>
            </a:r>
            <a:r>
              <a:rPr lang="pt-BR" sz="1400" b="1" dirty="0" err="1"/>
              <a:t>First</a:t>
            </a:r>
            <a:r>
              <a:rPr lang="pt-BR" sz="1400" b="1" dirty="0"/>
              <a:t> Approach </a:t>
            </a:r>
            <a:br>
              <a:rPr lang="pt-BR" sz="1400" b="1" dirty="0"/>
            </a:br>
            <a:r>
              <a:rPr lang="pt-BR" sz="1200" dirty="0"/>
              <a:t>(Design responsivo, Aplicativos Moveis);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981200"/>
            <a:ext cx="9372600" cy="1588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16764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400" i="1" dirty="0">
                <a:solidFill>
                  <a:srgbClr val="00B050"/>
                </a:solidFill>
              </a:rPr>
              <a:t>Estratégias de Comunicação na Web 2.0</a:t>
            </a:r>
            <a:endParaRPr lang="en-US" sz="1400" i="1" dirty="0">
              <a:solidFill>
                <a:srgbClr val="00B05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346" y="1989256"/>
            <a:ext cx="4830691" cy="4891201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CF3E33B7-C33E-4FAE-B6E3-D47EEDF8EBAE}"/>
              </a:ext>
            </a:extLst>
          </p:cNvPr>
          <p:cNvSpPr/>
          <p:nvPr/>
        </p:nvSpPr>
        <p:spPr>
          <a:xfrm>
            <a:off x="5093112" y="6687989"/>
            <a:ext cx="3505198" cy="24375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1400" dirty="0"/>
              <a:t>Fonte: CASTILHO &amp; ANTUNES (2013)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6200" y="2144299"/>
            <a:ext cx="5050184" cy="4313995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4" name="image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152400"/>
            <a:ext cx="1428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457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Relevância da Web 2.0 na Escrita e Estratégia de comunicação, no âmbito do módulo de Mestrado em Gestão de Media Digitais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4114800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pt-BR" sz="1400" b="1" dirty="0"/>
              <a:t> Participação e Interação</a:t>
            </a:r>
            <a:br>
              <a:rPr lang="pt-BR" sz="1400" b="1" dirty="0"/>
            </a:br>
            <a:r>
              <a:rPr lang="pt-BR" sz="1200" dirty="0"/>
              <a:t>Conversas bilaterais, feedback instantâneo e contribuições;</a:t>
            </a:r>
          </a:p>
          <a:p>
            <a:pPr>
              <a:buFont typeface="Wingdings" pitchFamily="2" charset="2"/>
              <a:buChar char="§"/>
            </a:pPr>
            <a:endParaRPr lang="pt-BR" sz="1400" b="1" dirty="0"/>
          </a:p>
          <a:p>
            <a:pPr>
              <a:buFont typeface="Wingdings" pitchFamily="2" charset="2"/>
              <a:buChar char="§"/>
            </a:pPr>
            <a:r>
              <a:rPr lang="pt-BR" sz="1400" b="1" dirty="0"/>
              <a:t> Conteúdo Gerado pelo Usuário</a:t>
            </a:r>
            <a:br>
              <a:rPr lang="pt-BR" sz="1400" b="1" dirty="0"/>
            </a:br>
            <a:r>
              <a:rPr lang="pt-BR" sz="1200" dirty="0"/>
              <a:t>Organizações </a:t>
            </a:r>
            <a:r>
              <a:rPr lang="pt-BR" sz="1200" dirty="0" err="1"/>
              <a:t>vs</a:t>
            </a:r>
            <a:r>
              <a:rPr lang="pt-BR" sz="1200" dirty="0"/>
              <a:t> Usuários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Redes </a:t>
            </a:r>
            <a:r>
              <a:rPr lang="pt-BR" sz="1400" b="1" dirty="0" err="1"/>
              <a:t>Socias</a:t>
            </a:r>
            <a:r>
              <a:rPr lang="pt-BR" sz="1400" b="1" dirty="0"/>
              <a:t> e Engajamento</a:t>
            </a:r>
            <a:br>
              <a:rPr lang="pt-BR" sz="1400" b="1" dirty="0"/>
            </a:br>
            <a:r>
              <a:rPr lang="pt-BR" sz="1400" b="1" dirty="0"/>
              <a:t> </a:t>
            </a:r>
            <a:r>
              <a:rPr lang="pt-BR" sz="1200" dirty="0"/>
              <a:t>Novos canais, gestão </a:t>
            </a:r>
            <a:r>
              <a:rPr lang="pt-BR" sz="1200" dirty="0" err="1"/>
              <a:t>activa</a:t>
            </a:r>
            <a:r>
              <a:rPr lang="pt-BR" sz="1200" dirty="0"/>
              <a:t>, monitoramento, envolvimento;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Métricas e Análise de Dados</a:t>
            </a:r>
            <a:br>
              <a:rPr lang="pt-BR" sz="1400" b="1" dirty="0"/>
            </a:br>
            <a:r>
              <a:rPr lang="pt-BR" sz="1200" dirty="0" err="1"/>
              <a:t>KPIs</a:t>
            </a:r>
            <a:r>
              <a:rPr lang="pt-BR" sz="1200" dirty="0"/>
              <a:t>, segmentação, assertividade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Marketing de Conteúdo e SEO</a:t>
            </a:r>
            <a:br>
              <a:rPr lang="pt-BR" sz="1400" b="1" dirty="0"/>
            </a:br>
            <a:r>
              <a:rPr lang="pt-BR" sz="1200" dirty="0"/>
              <a:t>Gestão de crises, Agilidade, Transparência e Estratégias</a:t>
            </a:r>
            <a:endParaRPr lang="pt-BR" sz="1400" dirty="0"/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Personalização de Experiências</a:t>
            </a:r>
            <a:r>
              <a:rPr lang="pt-BR" sz="1400" dirty="0"/>
              <a:t> </a:t>
            </a:r>
            <a:br>
              <a:rPr lang="pt-BR" sz="1400" dirty="0"/>
            </a:br>
            <a:r>
              <a:rPr lang="pt-BR" sz="1200" dirty="0"/>
              <a:t>Segmentação, Satisfação de Expectativas e Preferencias;</a:t>
            </a:r>
          </a:p>
          <a:p>
            <a:pPr>
              <a:buFont typeface="Wingdings" pitchFamily="2" charset="2"/>
              <a:buChar char="§"/>
            </a:pPr>
            <a:endParaRPr lang="pt-BR" sz="1400" dirty="0"/>
          </a:p>
          <a:p>
            <a:pPr>
              <a:buFont typeface="Wingdings" pitchFamily="2" charset="2"/>
              <a:buChar char="§"/>
            </a:pPr>
            <a:r>
              <a:rPr lang="pt-BR" sz="1400" dirty="0"/>
              <a:t> </a:t>
            </a:r>
            <a:r>
              <a:rPr lang="pt-BR" sz="1400" b="1" dirty="0"/>
              <a:t>Mobile-</a:t>
            </a:r>
            <a:r>
              <a:rPr lang="pt-BR" sz="1400" b="1" dirty="0" err="1"/>
              <a:t>First</a:t>
            </a:r>
            <a:r>
              <a:rPr lang="pt-BR" sz="1400" b="1" dirty="0"/>
              <a:t> Approach </a:t>
            </a:r>
            <a:br>
              <a:rPr lang="pt-BR" sz="1400" b="1" dirty="0"/>
            </a:br>
            <a:r>
              <a:rPr lang="pt-BR" sz="1200" dirty="0"/>
              <a:t>Acessibilidade, Mobilidade e Optimização;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981200"/>
            <a:ext cx="9372600" cy="1588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16764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400" i="1" dirty="0">
                <a:solidFill>
                  <a:srgbClr val="00B050"/>
                </a:solidFill>
              </a:rPr>
              <a:t>Impacto na Gestão de Medias Digitais</a:t>
            </a:r>
            <a:endParaRPr lang="en-US" sz="1400" i="1" dirty="0">
              <a:solidFill>
                <a:srgbClr val="00B050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4E48108-DAC8-4BD4-995B-2D2DD42813FB}"/>
              </a:ext>
            </a:extLst>
          </p:cNvPr>
          <p:cNvSpPr/>
          <p:nvPr/>
        </p:nvSpPr>
        <p:spPr>
          <a:xfrm>
            <a:off x="5029200" y="6426339"/>
            <a:ext cx="3048000" cy="3077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1400" dirty="0"/>
              <a:t>Fonte: NET SOLUTIOS</a:t>
            </a:r>
          </a:p>
        </p:txBody>
      </p:sp>
    </p:spTree>
    <p:extLst>
      <p:ext uri="{BB962C8B-B14F-4D97-AF65-F5344CB8AC3E}">
        <p14:creationId xmlns:p14="http://schemas.microsoft.com/office/powerpoint/2010/main" val="2987273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1428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457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Relevância da Web 2.0 na Escrita e Estratégia de comunicação, no âmbito do módulo de Mestrado em Gestão de Media Digitais</a:t>
            </a:r>
            <a:endParaRPr lang="en-US" sz="2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209800"/>
            <a:ext cx="4038600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§"/>
            </a:pPr>
            <a:r>
              <a:rPr lang="pt-BR" sz="1400" b="1" dirty="0"/>
              <a:t> A adaptação continua e uma abordagem flexível são fundamentais para o sucesso na gestão de media digitais, </a:t>
            </a:r>
            <a:r>
              <a:rPr lang="pt-BR" sz="1200" b="1" dirty="0"/>
              <a:t>;</a:t>
            </a:r>
          </a:p>
          <a:p>
            <a:pPr algn="just">
              <a:buFont typeface="Wingdings" pitchFamily="2" charset="2"/>
              <a:buChar char="§"/>
            </a:pPr>
            <a:endParaRPr lang="pt-BR" sz="1400" b="1" dirty="0"/>
          </a:p>
          <a:p>
            <a:pPr algn="just">
              <a:buFont typeface="Wingdings" pitchFamily="2" charset="2"/>
              <a:buChar char="§"/>
            </a:pPr>
            <a:r>
              <a:rPr lang="pt-BR" sz="1400" b="1" dirty="0"/>
              <a:t> O envolvimento, interatividade e valorização do usuário são aspectos que contribuem para o sucesso nas media digitais;</a:t>
            </a:r>
            <a:endParaRPr lang="pt-BR" sz="1200" b="1" dirty="0"/>
          </a:p>
          <a:p>
            <a:pPr algn="just">
              <a:buFont typeface="Wingdings" pitchFamily="2" charset="2"/>
              <a:buChar char="§"/>
            </a:pPr>
            <a:endParaRPr lang="pt-BR" sz="1400" b="1" dirty="0"/>
          </a:p>
          <a:p>
            <a:pPr algn="just">
              <a:buFont typeface="Wingdings" pitchFamily="2" charset="2"/>
              <a:buChar char="§"/>
            </a:pPr>
            <a:r>
              <a:rPr lang="pt-BR" sz="1400" b="1" dirty="0"/>
              <a:t> A escrita e a estratégia de comunicação devem contemplar também a gestão de crises online;</a:t>
            </a:r>
            <a:endParaRPr lang="pt-BR" sz="1200" b="1" dirty="0"/>
          </a:p>
          <a:p>
            <a:pPr algn="just">
              <a:buFont typeface="Wingdings" pitchFamily="2" charset="2"/>
              <a:buChar char="§"/>
            </a:pPr>
            <a:endParaRPr lang="pt-BR" sz="1400" b="1" dirty="0"/>
          </a:p>
          <a:p>
            <a:pPr algn="just">
              <a:buFont typeface="Wingdings" pitchFamily="2" charset="2"/>
              <a:buChar char="§"/>
            </a:pPr>
            <a:r>
              <a:rPr lang="pt-BR" sz="1400" b="1" dirty="0"/>
              <a:t> Dar prioridade às experiências moveis é crucial na expansão e inclusão na gestão das plataformas;</a:t>
            </a:r>
          </a:p>
          <a:p>
            <a:pPr algn="just">
              <a:buFont typeface="Wingdings" pitchFamily="2" charset="2"/>
              <a:buChar char="§"/>
            </a:pPr>
            <a:endParaRPr lang="pt-BR" sz="1400" b="1" dirty="0"/>
          </a:p>
          <a:p>
            <a:pPr algn="just">
              <a:buFont typeface="Wingdings" pitchFamily="2" charset="2"/>
              <a:buChar char="§"/>
            </a:pPr>
            <a:r>
              <a:rPr lang="pt-BR" sz="1400" b="1" dirty="0"/>
              <a:t> A gestão dos media digitais exige uma abordagem dinâmica, focada no usuário e aberta à inovação. Compreender e adoptar esses princípios, facilita o posicionado adequado no ambiente digital e na construção de relacionamentos sólidos;</a:t>
            </a:r>
            <a:br>
              <a:rPr lang="pt-BR" sz="1400" b="1" dirty="0"/>
            </a:br>
            <a:endParaRPr lang="pt-BR" sz="12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981200"/>
            <a:ext cx="9372600" cy="1588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16764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400" i="1" dirty="0">
                <a:solidFill>
                  <a:srgbClr val="00B050"/>
                </a:solidFill>
              </a:rPr>
              <a:t>Conclusão</a:t>
            </a:r>
            <a:endParaRPr lang="en-US" sz="1400" i="1" dirty="0">
              <a:solidFill>
                <a:srgbClr val="00B050"/>
              </a:solidFill>
            </a:endParaRPr>
          </a:p>
        </p:txBody>
      </p:sp>
      <p:pic>
        <p:nvPicPr>
          <p:cNvPr id="8" name="Picture 7" descr="Figura-1-O-Ecossistema-da-Web-20-utilizado-por-professores-Adaptado-de-Lachanc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01537" y="1723092"/>
            <a:ext cx="4821237" cy="4674532"/>
          </a:xfrm>
          <a:prstGeom prst="rect">
            <a:avLst/>
          </a:prstGeom>
        </p:spPr>
      </p:pic>
      <p:sp>
        <p:nvSpPr>
          <p:cNvPr id="3" name="Retângulo 2">
            <a:extLst>
              <a:ext uri="{FF2B5EF4-FFF2-40B4-BE49-F238E27FC236}">
                <a16:creationId xmlns:a16="http://schemas.microsoft.com/office/drawing/2014/main" id="{8BD3921E-754F-4A80-967B-2A6323381703}"/>
              </a:ext>
            </a:extLst>
          </p:cNvPr>
          <p:cNvSpPr/>
          <p:nvPr/>
        </p:nvSpPr>
        <p:spPr>
          <a:xfrm>
            <a:off x="4958787" y="6459481"/>
            <a:ext cx="3651814" cy="3077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PT" sz="1400" dirty="0"/>
              <a:t>Adaptado de LACHANCE, P. (2007)</a:t>
            </a:r>
          </a:p>
        </p:txBody>
      </p:sp>
    </p:spTree>
    <p:extLst>
      <p:ext uri="{BB962C8B-B14F-4D97-AF65-F5344CB8AC3E}">
        <p14:creationId xmlns:p14="http://schemas.microsoft.com/office/powerpoint/2010/main" val="2624797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1428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457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Relevância da Web 2.0 na Escrita e Estratégia de comunicação, no âmbito do módulo de Mestrado em Gestão de Media Digitais</a:t>
            </a:r>
            <a:endParaRPr lang="en-US" sz="24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981200"/>
            <a:ext cx="9372600" cy="1588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16764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400" i="1" dirty="0">
                <a:solidFill>
                  <a:srgbClr val="00B050"/>
                </a:solidFill>
              </a:rPr>
              <a:t>Conclusão</a:t>
            </a:r>
            <a:endParaRPr lang="en-US" sz="1400" i="1" dirty="0">
              <a:solidFill>
                <a:srgbClr val="00B050"/>
              </a:solidFill>
            </a:endParaRP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46E560B-9857-42C2-A2BF-FB21C472A38C}"/>
              </a:ext>
            </a:extLst>
          </p:cNvPr>
          <p:cNvSpPr/>
          <p:nvPr/>
        </p:nvSpPr>
        <p:spPr>
          <a:xfrm>
            <a:off x="457200" y="2036763"/>
            <a:ext cx="8001000" cy="397827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pt-PT" sz="2400" b="1" dirty="0"/>
              <a:t>Referências Bibliográficas</a:t>
            </a:r>
          </a:p>
          <a:p>
            <a:pPr marL="176213" indent="-176213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t-PT" sz="1400" dirty="0"/>
              <a:t>CASTILHO, Ana; ANTUNES, Maria João. Modelo de gestão de conteúdo nas redes sociais: os estudos de casos das </a:t>
            </a:r>
            <a:r>
              <a:rPr lang="pt-PT" sz="1400" dirty="0" err="1"/>
              <a:t>startups</a:t>
            </a:r>
            <a:r>
              <a:rPr lang="pt-PT" sz="1400" dirty="0"/>
              <a:t>. </a:t>
            </a:r>
            <a:r>
              <a:rPr lang="pt-PT" sz="1400" dirty="0" err="1"/>
              <a:t>Animus</a:t>
            </a:r>
            <a:r>
              <a:rPr lang="pt-PT" sz="1400" dirty="0"/>
              <a:t> Revista Interamericana de Comunicação </a:t>
            </a:r>
            <a:r>
              <a:rPr lang="pt-PT" sz="1400" dirty="0" err="1"/>
              <a:t>Midiática</a:t>
            </a:r>
            <a:r>
              <a:rPr lang="pt-PT" sz="1400" dirty="0"/>
              <a:t>, v. 102-123, novembro de 2013. Disponível em: https://www.researchgate.net/figure/Figura-2-Estrategia-de-comunicacao-nos-social-media-baseada-em-6-questoes-chave_fig2_261367343. Acesso em: 30 Nov. 2023</a:t>
            </a:r>
          </a:p>
          <a:p>
            <a:pPr marL="176213" indent="-176213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t-PT" sz="1400" dirty="0"/>
              <a:t>CABARROZ, Caíque. O que é Web 2.0? Entenda o conceito que mudou a forma como a sua empresa se comunica com o seu público. Publicado em 16 de outubro de 2018. Atualizado em 4 de março de 2020. Disponível em: https://www.idealmarketing.com.br/blog/o-que-e-web-2-0/\&gt;. Acesso em: 30 Nov. 2023</a:t>
            </a:r>
          </a:p>
          <a:p>
            <a:pPr marL="176213" indent="-176213" algn="just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pt-PT" sz="1400" dirty="0"/>
              <a:t>PRIMO, A. Ensaio: fases do desenvolvimento tecnológico e suas implicações nas formas de ser, conhecer, comunicar e produzir em sociedade. In PRETTO, NL., </a:t>
            </a:r>
            <a:r>
              <a:rPr lang="pt-PT" sz="1400" dirty="0" err="1"/>
              <a:t>and</a:t>
            </a:r>
            <a:r>
              <a:rPr lang="pt-PT" sz="1400" dirty="0"/>
              <a:t> SILVEIRA, SA., </a:t>
            </a:r>
            <a:r>
              <a:rPr lang="pt-PT" sz="1400" dirty="0" err="1"/>
              <a:t>orgs</a:t>
            </a:r>
            <a:r>
              <a:rPr lang="pt-PT" sz="1400" dirty="0"/>
              <a:t>. Além das redes de colaboração: internet, diversidade cultural e tecnologias do poder. [online]. Salvador: EDUFBA, 2008. Pp. 51-68. ISBN 978-85-2320-889-9. </a:t>
            </a:r>
            <a:r>
              <a:rPr lang="pt-PT" sz="1400" dirty="0" err="1"/>
              <a:t>Available</a:t>
            </a:r>
            <a:r>
              <a:rPr lang="pt-PT" sz="1400" dirty="0"/>
              <a:t> </a:t>
            </a:r>
            <a:r>
              <a:rPr lang="pt-PT" sz="1400" dirty="0" err="1"/>
              <a:t>from</a:t>
            </a:r>
            <a:r>
              <a:rPr lang="pt-PT" sz="1400" dirty="0"/>
              <a:t> </a:t>
            </a:r>
            <a:r>
              <a:rPr lang="pt-PT" sz="1400" dirty="0" err="1"/>
              <a:t>SciELO</a:t>
            </a:r>
            <a:r>
              <a:rPr lang="pt-PT" sz="1400" dirty="0"/>
              <a:t> </a:t>
            </a:r>
            <a:r>
              <a:rPr lang="pt-PT" sz="1400" dirty="0" err="1"/>
              <a:t>Books</a:t>
            </a:r>
            <a:r>
              <a:rPr lang="pt-PT" sz="1400" dirty="0"/>
              <a:t> &lt;http://books.scielo.org&gt;.</a:t>
            </a:r>
          </a:p>
        </p:txBody>
      </p:sp>
    </p:spTree>
    <p:extLst>
      <p:ext uri="{BB962C8B-B14F-4D97-AF65-F5344CB8AC3E}">
        <p14:creationId xmlns:p14="http://schemas.microsoft.com/office/powerpoint/2010/main" val="108692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152400"/>
            <a:ext cx="1428750" cy="177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828800" y="457200"/>
            <a:ext cx="64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2400" b="1" dirty="0"/>
              <a:t>Relevância da Web 2.0 na Escrita e Estratégia de comunicação, no âmbito do módulo de Mestrado em Gestão de Media Digitais</a:t>
            </a:r>
            <a:endParaRPr lang="en-US" sz="2400" b="1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0" y="1981200"/>
            <a:ext cx="9372600" cy="1588"/>
          </a:xfrm>
          <a:prstGeom prst="line">
            <a:avLst/>
          </a:prstGeom>
          <a:ln w="3175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5562600" y="1676400"/>
            <a:ext cx="3276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PT" sz="1400" i="1" dirty="0" err="1">
                <a:solidFill>
                  <a:srgbClr val="00B050"/>
                </a:solidFill>
              </a:rPr>
              <a:t>FIm</a:t>
            </a:r>
            <a:endParaRPr lang="en-US" sz="1400" i="1" dirty="0">
              <a:solidFill>
                <a:srgbClr val="00B05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85900" y="3429000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4400" b="1" dirty="0"/>
              <a:t>Obrigado pela atenção!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253637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</TotalTime>
  <Words>943</Words>
  <Application>Microsoft Office PowerPoint</Application>
  <PresentationFormat>Apresentação no Ecrã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8</vt:i4>
      </vt:variant>
    </vt:vector>
  </HeadingPairs>
  <TitlesOfParts>
    <vt:vector size="12" baseType="lpstr">
      <vt:lpstr>Arial</vt:lpstr>
      <vt:lpstr>Calibri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JOYCE</dc:creator>
  <cp:lastModifiedBy>Florencio Froy</cp:lastModifiedBy>
  <cp:revision>19</cp:revision>
  <dcterms:created xsi:type="dcterms:W3CDTF">2023-12-01T05:57:02Z</dcterms:created>
  <dcterms:modified xsi:type="dcterms:W3CDTF">2023-12-03T11:16:49Z</dcterms:modified>
</cp:coreProperties>
</file>