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9" r:id="rId6"/>
    <p:sldId id="271" r:id="rId7"/>
    <p:sldId id="261" r:id="rId8"/>
    <p:sldId id="264" r:id="rId9"/>
    <p:sldId id="262" r:id="rId10"/>
    <p:sldId id="263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1DF93DF-E541-F12A-743F-93B98FD3023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621D86-A936-FCCD-81F3-C134365E621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01662-C55B-42B8-A337-50A5DCCE58DC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326B4F-6670-A0A1-7EF6-265C48776AE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Pratica da Web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696B75-03DC-2269-7348-04C268FD041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10C068-66CB-410C-A00C-74357C698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507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3B6405-26B8-409B-A429-83C6F754AC30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Pratica da Web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CA187B-2D63-48B4-8A36-1AA954FFE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87101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E55CD449-B420-49E6-949A-1F86D04FF238}" type="datetime1">
              <a:rPr lang="pt-PT" smtClean="0"/>
              <a:t>15/12/2023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r>
              <a:rPr lang="pt-PT"/>
              <a:t>Pratica da Web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6B4B6938-DD37-4297-B945-820455550E7A}" type="slidenum">
              <a:rPr lang="pt-PT" smtClean="0"/>
              <a:pPr/>
              <a:t>‹#›</a:t>
            </a:fld>
            <a:endParaRPr lang="pt-PT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775396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CD449-B420-49E6-949A-1F86D04FF238}" type="datetime1">
              <a:rPr lang="pt-PT" smtClean="0"/>
              <a:t>15/12/2023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Pratica da Web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B6938-DD37-4297-B945-820455550E7A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18944437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CD449-B420-49E6-949A-1F86D04FF238}" type="datetime1">
              <a:rPr lang="pt-PT" smtClean="0"/>
              <a:t>15/12/2023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Pratica da Web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B6938-DD37-4297-B945-820455550E7A}" type="slidenum">
              <a:rPr lang="pt-PT" smtClean="0"/>
              <a:pPr/>
              <a:t>‹#›</a:t>
            </a:fld>
            <a:endParaRPr lang="pt-PT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8604464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CD449-B420-49E6-949A-1F86D04FF238}" type="datetime1">
              <a:rPr lang="pt-PT" smtClean="0"/>
              <a:t>15/12/2023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Pratica da Web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B6938-DD37-4297-B945-820455550E7A}" type="slidenum">
              <a:rPr lang="pt-PT" smtClean="0"/>
              <a:pPr/>
              <a:t>‹#›</a:t>
            </a:fld>
            <a:endParaRPr lang="pt-PT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9248632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CD449-B420-49E6-949A-1F86D04FF238}" type="datetime1">
              <a:rPr lang="pt-PT" smtClean="0"/>
              <a:t>15/12/2023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Pratica da Web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B6938-DD37-4297-B945-820455550E7A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34221208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CD449-B420-49E6-949A-1F86D04FF238}" type="datetime1">
              <a:rPr lang="pt-PT" smtClean="0"/>
              <a:t>15/12/2023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Pratica da Web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B6938-DD37-4297-B945-820455550E7A}" type="slidenum">
              <a:rPr lang="pt-PT" smtClean="0"/>
              <a:pPr/>
              <a:t>‹#›</a:t>
            </a:fld>
            <a:endParaRPr lang="pt-PT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7418214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CD449-B420-49E6-949A-1F86D04FF238}" type="datetime1">
              <a:rPr lang="pt-PT" smtClean="0"/>
              <a:t>15/12/2023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Pratica da Web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B6938-DD37-4297-B945-820455550E7A}" type="slidenum">
              <a:rPr lang="pt-PT" smtClean="0"/>
              <a:pPr/>
              <a:t>‹#›</a:t>
            </a:fld>
            <a:endParaRPr lang="pt-PT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1658027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CD449-B420-49E6-949A-1F86D04FF238}" type="datetime1">
              <a:rPr lang="pt-PT" smtClean="0"/>
              <a:t>15/12/2023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Pratica da Web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B6938-DD37-4297-B945-820455550E7A}" type="slidenum">
              <a:rPr lang="pt-PT" smtClean="0"/>
              <a:pPr/>
              <a:t>‹#›</a:t>
            </a:fld>
            <a:endParaRPr lang="pt-PT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8252841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CD449-B420-49E6-949A-1F86D04FF238}" type="datetime1">
              <a:rPr lang="pt-PT" smtClean="0"/>
              <a:t>15/12/2023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Pratica da Web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B6938-DD37-4297-B945-820455550E7A}" type="slidenum">
              <a:rPr lang="pt-PT" smtClean="0"/>
              <a:pPr/>
              <a:t>‹#›</a:t>
            </a:fld>
            <a:endParaRPr lang="pt-PT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0287773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CD449-B420-49E6-949A-1F86D04FF238}" type="datetime1">
              <a:rPr lang="pt-PT" smtClean="0"/>
              <a:t>15/12/2023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Pratica da Web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B6938-DD37-4297-B945-820455550E7A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56860604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CD449-B420-49E6-949A-1F86D04FF238}" type="datetime1">
              <a:rPr lang="pt-PT" smtClean="0"/>
              <a:t>15/12/2023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Pratica da Web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B6938-DD37-4297-B945-820455550E7A}" type="slidenum">
              <a:rPr lang="pt-PT" smtClean="0"/>
              <a:pPr/>
              <a:t>‹#›</a:t>
            </a:fld>
            <a:endParaRPr lang="pt-PT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1018410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CD449-B420-49E6-949A-1F86D04FF238}" type="datetime1">
              <a:rPr lang="pt-PT" smtClean="0"/>
              <a:t>15/12/2023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Pratica da Web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B6938-DD37-4297-B945-820455550E7A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7245027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CD449-B420-49E6-949A-1F86D04FF238}" type="datetime1">
              <a:rPr lang="pt-PT" smtClean="0"/>
              <a:t>15/12/2023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Pratica da Web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B6938-DD37-4297-B945-820455550E7A}" type="slidenum">
              <a:rPr lang="pt-PT" smtClean="0"/>
              <a:pPr/>
              <a:t>‹#›</a:t>
            </a:fld>
            <a:endParaRPr lang="pt-PT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8410926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CD449-B420-49E6-949A-1F86D04FF238}" type="datetime1">
              <a:rPr lang="pt-PT" smtClean="0"/>
              <a:t>15/12/2023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Pratica da Web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B6938-DD37-4297-B945-820455550E7A}" type="slidenum">
              <a:rPr lang="pt-PT" smtClean="0"/>
              <a:pPr/>
              <a:t>‹#›</a:t>
            </a:fld>
            <a:endParaRPr lang="pt-PT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8501795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CD449-B420-49E6-949A-1F86D04FF238}" type="datetime1">
              <a:rPr lang="pt-PT" smtClean="0"/>
              <a:t>15/12/2023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Pratica da Web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B6938-DD37-4297-B945-820455550E7A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21108122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CD449-B420-49E6-949A-1F86D04FF238}" type="datetime1">
              <a:rPr lang="pt-PT" smtClean="0"/>
              <a:t>15/12/2023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Pratica da Web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B6938-DD37-4297-B945-820455550E7A}" type="slidenum">
              <a:rPr lang="pt-PT" smtClean="0"/>
              <a:pPr/>
              <a:t>‹#›</a:t>
            </a:fld>
            <a:endParaRPr lang="pt-PT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3536679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CD449-B420-49E6-949A-1F86D04FF238}" type="datetime1">
              <a:rPr lang="pt-PT" smtClean="0"/>
              <a:t>15/12/2023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Pratica da Web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B6938-DD37-4297-B945-820455550E7A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36387564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55CD449-B420-49E6-949A-1F86D04FF238}" type="datetime1">
              <a:rPr lang="pt-PT" smtClean="0"/>
              <a:t>15/12/2023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pt-PT"/>
              <a:t>Pratica da Web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B4B6938-DD37-4297-B945-820455550E7A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4775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4362" y="548680"/>
            <a:ext cx="7772400" cy="1470025"/>
          </a:xfrm>
        </p:spPr>
        <p:txBody>
          <a:bodyPr/>
          <a:lstStyle/>
          <a:p>
            <a:r>
              <a:rPr lang="pt-PT" sz="3200" b="1" dirty="0">
                <a:latin typeface="Times New Roman" pitchFamily="18" charset="0"/>
                <a:cs typeface="Times New Roman" pitchFamily="18" charset="0"/>
              </a:rPr>
              <a:t>Redes sociais na Web</a:t>
            </a:r>
            <a:br>
              <a:rPr lang="pt-PT" dirty="0"/>
            </a:b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88798" y="1556792"/>
            <a:ext cx="5835530" cy="487260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pt-PT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Discente:</a:t>
            </a:r>
          </a:p>
          <a:p>
            <a:pPr algn="l"/>
            <a:r>
              <a:rPr lang="pt-PT" sz="1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Éder</a:t>
            </a:r>
            <a:r>
              <a:rPr lang="pt-PT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Mário </a:t>
            </a:r>
          </a:p>
          <a:p>
            <a:pPr algn="l"/>
            <a:r>
              <a:rPr lang="pt-PT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Emília Lista</a:t>
            </a:r>
          </a:p>
          <a:p>
            <a:pPr algn="l"/>
            <a:r>
              <a:rPr lang="pt-PT" sz="1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Titos</a:t>
            </a:r>
            <a:r>
              <a:rPr lang="pt-PT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1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Sitole</a:t>
            </a:r>
            <a:endParaRPr lang="pt-PT" sz="1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pt-PT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Zulmira Mutowe</a:t>
            </a:r>
          </a:p>
          <a:p>
            <a:endParaRPr lang="pt-PT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pt-PT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t-PT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Docente</a:t>
            </a:r>
          </a:p>
          <a:p>
            <a:r>
              <a:rPr lang="pt-PT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Prof. Doutor Luís Neves Cabral Domingos</a:t>
            </a:r>
          </a:p>
          <a:p>
            <a:endParaRPr lang="pt-PT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t-PT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Maputo, 2023</a:t>
            </a:r>
          </a:p>
          <a:p>
            <a:endParaRPr lang="pt-PT" dirty="0"/>
          </a:p>
          <a:p>
            <a:endParaRPr lang="pt-P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836712"/>
            <a:ext cx="7158062" cy="1143000"/>
          </a:xfrm>
        </p:spPr>
        <p:txBody>
          <a:bodyPr>
            <a:normAutofit fontScale="90000"/>
          </a:bodyPr>
          <a:lstStyle/>
          <a:p>
            <a:r>
              <a:rPr lang="pt-PT" sz="3600" b="1" dirty="0">
                <a:latin typeface="Times New Roman" pitchFamily="18" charset="0"/>
                <a:cs typeface="Times New Roman" pitchFamily="18" charset="0"/>
              </a:rPr>
              <a:t>2.6. Desafios do uso das redes sociais</a:t>
            </a:r>
            <a:br>
              <a:rPr lang="pt-PT" dirty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611560" y="1643050"/>
            <a:ext cx="8208912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pt-PT" sz="2400" b="1" dirty="0" err="1">
                <a:latin typeface="Times New Roman" pitchFamily="18" charset="0"/>
                <a:cs typeface="Times New Roman" pitchFamily="18" charset="0"/>
              </a:rPr>
              <a:t>Marteleto</a:t>
            </a:r>
            <a:r>
              <a:rPr lang="pt-PT" sz="2400" b="1" dirty="0">
                <a:latin typeface="Times New Roman" pitchFamily="18" charset="0"/>
                <a:cs typeface="Times New Roman" pitchFamily="18" charset="0"/>
              </a:rPr>
              <a:t> (2007) as redes sociais tem os seguintes malefícios:</a:t>
            </a:r>
          </a:p>
          <a:p>
            <a:pPr lvl="0" algn="just">
              <a:lnSpc>
                <a:spcPct val="150000"/>
              </a:lnSpc>
            </a:pPr>
            <a:r>
              <a:rPr lang="pt-PT" sz="2400" dirty="0">
                <a:latin typeface="Times New Roman" pitchFamily="18" charset="0"/>
                <a:cs typeface="Times New Roman" pitchFamily="18" charset="0"/>
              </a:rPr>
              <a:t>Distrai a sua atenção quando você deve fazer coisas importantes;</a:t>
            </a:r>
          </a:p>
          <a:p>
            <a:pPr lvl="0" algn="just">
              <a:lnSpc>
                <a:spcPct val="150000"/>
              </a:lnSpc>
            </a:pPr>
            <a:r>
              <a:rPr lang="pt-PT" sz="2400" dirty="0">
                <a:latin typeface="Times New Roman" pitchFamily="18" charset="0"/>
                <a:cs typeface="Times New Roman" pitchFamily="18" charset="0"/>
              </a:rPr>
              <a:t>A exposição das suas fotos;</a:t>
            </a:r>
          </a:p>
          <a:p>
            <a:pPr lvl="0" algn="just">
              <a:lnSpc>
                <a:spcPct val="150000"/>
              </a:lnSpc>
            </a:pPr>
            <a:r>
              <a:rPr lang="pt-PT" sz="2400" dirty="0">
                <a:latin typeface="Times New Roman" pitchFamily="18" charset="0"/>
                <a:cs typeface="Times New Roman" pitchFamily="18" charset="0"/>
              </a:rPr>
              <a:t>Podem utilizar as suas informações pessoais;</a:t>
            </a:r>
          </a:p>
          <a:p>
            <a:pPr>
              <a:buNone/>
            </a:pPr>
            <a:endParaRPr lang="pt-P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3232CF-4359-A3FD-76C9-BE5B64945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Pratica da Web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0E3D9C-9113-5E6D-8B44-769732BEC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B6938-DD37-4297-B945-820455550E7A}" type="slidenum">
              <a:rPr lang="pt-PT" smtClean="0"/>
              <a:pPr/>
              <a:t>10</a:t>
            </a:fld>
            <a:endParaRPr lang="pt-PT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3385" y="566483"/>
            <a:ext cx="8401080" cy="1143000"/>
          </a:xfrm>
        </p:spPr>
        <p:txBody>
          <a:bodyPr>
            <a:normAutofit fontScale="90000"/>
          </a:bodyPr>
          <a:lstStyle/>
          <a:p>
            <a:r>
              <a:rPr lang="pt-PT" sz="3600" b="1" dirty="0">
                <a:latin typeface="Times New Roman" pitchFamily="18" charset="0"/>
                <a:cs typeface="Times New Roman" pitchFamily="18" charset="0"/>
              </a:rPr>
              <a:t>3. Considerações Finais</a:t>
            </a:r>
            <a:br>
              <a:rPr lang="pt-PT" dirty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687251" y="1185990"/>
            <a:ext cx="7313385" cy="2808313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70000"/>
              </a:lnSpc>
              <a:buNone/>
            </a:pPr>
            <a:r>
              <a:rPr lang="pt-PT" sz="2600" dirty="0">
                <a:latin typeface="Times New Roman" pitchFamily="18" charset="0"/>
                <a:cs typeface="Times New Roman" pitchFamily="18" charset="0"/>
              </a:rPr>
              <a:t>     Conclui-se que as redes sociais existem e que fazem parte da vida das pessoas ajudando ainda mais se relacionar umas com as outras. Com o avanço da tecnologia, a comunicação entre boa parte das pessoas tem ocorrido através das redes sociais, com auxílio da internet, com isso as empresas buscam se actualizar e acompanhar varios eventos.</a:t>
            </a:r>
            <a:endParaRPr lang="pt-P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73385" y="4042310"/>
            <a:ext cx="8401080" cy="2402484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pt-PT" dirty="0"/>
              <a:t>            </a:t>
            </a:r>
            <a:r>
              <a:rPr lang="pt-PT" sz="2600" dirty="0">
                <a:latin typeface="Times New Roman" pitchFamily="18" charset="0"/>
                <a:cs typeface="Times New Roman" pitchFamily="18" charset="0"/>
              </a:rPr>
              <a:t>Diversos autores definem o tema, apresentam seus elementos, apontam vantagens, desvantagens e alertam aos riscos, porém percebe-se um reconhecimento geral de que este cenário exige novas posturas, atitudes e formas de se estar e de se relacionar dia pós dia. </a:t>
            </a:r>
            <a:endParaRPr lang="pt-PT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t-PT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97D19-960C-6036-0008-9BBB43C52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Pratica da Web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69512-CF61-6820-6226-EF502B85E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B6938-DD37-4297-B945-820455550E7A}" type="slidenum">
              <a:rPr lang="pt-PT" smtClean="0"/>
              <a:pPr/>
              <a:t>11</a:t>
            </a:fld>
            <a:endParaRPr lang="pt-PT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640573"/>
            <a:ext cx="8229600" cy="576064"/>
          </a:xfrm>
        </p:spPr>
        <p:txBody>
          <a:bodyPr>
            <a:normAutofit/>
          </a:bodyPr>
          <a:lstStyle/>
          <a:p>
            <a:pPr algn="just"/>
            <a:r>
              <a:rPr lang="pt-P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Referências</a:t>
            </a:r>
            <a:endParaRPr lang="pt-PT" sz="2800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649054" y="1208005"/>
            <a:ext cx="7128792" cy="4752528"/>
          </a:xfrm>
        </p:spPr>
        <p:txBody>
          <a:bodyPr>
            <a:normAutofit fontScale="70000" lnSpcReduction="20000"/>
          </a:bodyPr>
          <a:lstStyle/>
          <a:p>
            <a:pPr marL="0" marR="0" indent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pt-PT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1]. BASSO L. F. C; KIMURA H., MARTIN D.M. L. - Redes Sociais e o Marketing de Inovações. Ema-2006.</a:t>
            </a:r>
            <a:endParaRPr lang="en-US" sz="19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[2]. CASTELLS, M. A sociedade em rede. 11. ed. São Paulo: Paz e Terra, 2008. (A era da informação: economia, sociedade e cultura; v. 1) 698 p.;</a:t>
            </a:r>
            <a:endParaRPr lang="en-US" sz="19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[3]. OLIVEIRA, N. A história das Redes Sociais. . Acesso em: 26 de junho de 2011.</a:t>
            </a:r>
            <a:endParaRPr lang="en-US" sz="19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[4]. MARTELETO, R. M. Análise de redes sociais: aplicação nos estudos de transferências da informação. Ciência da Informação. Brasília, v. 30, n. 1, p. 71-81, jan./abr. 2001. Disponível em: &lt; http://www.scielo.br/scielo.php? script=sci_ abstract&amp;pid=S0100- 9652001000100009&amp;lng=pt&amp;nrm=iso&amp;tlng=pt &gt;. Acesso em: 15 maio 2009.</a:t>
            </a:r>
            <a:endParaRPr lang="en-US" sz="19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[5]. Recuero, R. (2009). Redes sociais na Internet [Versão Electrónica]. 1ª Edição, Editora Sulina. Porto Alegre. Recuperado em 10 de Agosto de 2011, de </a:t>
            </a:r>
            <a:r>
              <a:rPr lang="pt-PT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http://www.slideshare.net/ecaniso/cubocc-redessociais.</a:t>
            </a:r>
            <a:endParaRPr lang="en-US" sz="19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7EBE57-CA13-450A-2EDB-27AFFDE55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Pratica da Web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0FA167-884E-A154-FF15-52078E7B9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B6938-DD37-4297-B945-820455550E7A}" type="slidenum">
              <a:rPr lang="pt-PT" smtClean="0"/>
              <a:pPr/>
              <a:t>12</a:t>
            </a:fld>
            <a:endParaRPr lang="pt-PT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547664" y="2543290"/>
            <a:ext cx="6336704" cy="341724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P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Agradecemos pela atenção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825DF38-80EA-FFC7-524F-CD0168B2F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Pratica da Web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AAB124-3D9E-0977-46D8-F5830E179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B6938-DD37-4297-B945-820455550E7A}" type="slidenum">
              <a:rPr lang="pt-PT" smtClean="0"/>
              <a:pPr/>
              <a:t>13</a:t>
            </a:fld>
            <a:endParaRPr lang="pt-P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714356"/>
            <a:ext cx="8572560" cy="1143000"/>
          </a:xfrm>
        </p:spPr>
        <p:txBody>
          <a:bodyPr>
            <a:normAutofit/>
          </a:bodyPr>
          <a:lstStyle/>
          <a:p>
            <a:r>
              <a:rPr lang="pt-PT" sz="3200" dirty="0">
                <a:latin typeface="Times New Roman" pitchFamily="18" charset="0"/>
                <a:cs typeface="Times New Roman" pitchFamily="18" charset="0"/>
              </a:rPr>
              <a:t>ESTRUTURA DE APRESENTAÇÃO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3000364" y="1857364"/>
            <a:ext cx="4038600" cy="4525963"/>
          </a:xfrm>
        </p:spPr>
        <p:txBody>
          <a:bodyPr/>
          <a:lstStyle/>
          <a:p>
            <a:pPr algn="just">
              <a:buNone/>
            </a:pPr>
            <a:r>
              <a:rPr lang="pt-PT" dirty="0">
                <a:latin typeface="Times New Roman" pitchFamily="18" charset="0"/>
                <a:cs typeface="Times New Roman" pitchFamily="18" charset="0"/>
              </a:rPr>
              <a:t>1. Introdução</a:t>
            </a:r>
          </a:p>
          <a:p>
            <a:pPr algn="just">
              <a:buNone/>
            </a:pPr>
            <a:r>
              <a:rPr lang="pt-PT" dirty="0">
                <a:latin typeface="Times New Roman" pitchFamily="18" charset="0"/>
                <a:cs typeface="Times New Roman" pitchFamily="18" charset="0"/>
              </a:rPr>
              <a:t>2. Conceitos fundamentais </a:t>
            </a:r>
          </a:p>
          <a:p>
            <a:pPr algn="just">
              <a:buNone/>
            </a:pPr>
            <a:r>
              <a:rPr lang="pt-PT" dirty="0">
                <a:latin typeface="Times New Roman" pitchFamily="18" charset="0"/>
                <a:cs typeface="Times New Roman" pitchFamily="18" charset="0"/>
              </a:rPr>
              <a:t>3. Considerações finais</a:t>
            </a:r>
          </a:p>
          <a:p>
            <a:pPr algn="just">
              <a:buNone/>
            </a:pPr>
            <a:r>
              <a:rPr lang="pt-PT" dirty="0">
                <a:latin typeface="Times New Roman" pitchFamily="18" charset="0"/>
                <a:cs typeface="Times New Roman" pitchFamily="18" charset="0"/>
              </a:rPr>
              <a:t>4. Referencias </a:t>
            </a:r>
          </a:p>
          <a:p>
            <a:pPr>
              <a:buNone/>
            </a:pPr>
            <a:endParaRPr lang="pt-P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15CAFC-D4BF-AE56-0C53-3EAE84A08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Pratica da Web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394207-5C2C-CFDC-3222-EEAF1A332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B6938-DD37-4297-B945-820455550E7A}" type="slidenum">
              <a:rPr lang="pt-PT" smtClean="0"/>
              <a:pPr/>
              <a:t>2</a:t>
            </a:fld>
            <a:endParaRPr lang="pt-P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426275"/>
            <a:ext cx="5072098" cy="804884"/>
          </a:xfrm>
        </p:spPr>
        <p:txBody>
          <a:bodyPr>
            <a:normAutofit/>
          </a:bodyPr>
          <a:lstStyle/>
          <a:p>
            <a:pPr lvl="0"/>
            <a:r>
              <a:rPr lang="pt-PT" sz="3200" dirty="0">
                <a:latin typeface="Times New Roman" pitchFamily="18" charset="0"/>
                <a:cs typeface="Times New Roman" pitchFamily="18" charset="0"/>
              </a:rPr>
              <a:t>1. Introdução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14282" y="1214422"/>
            <a:ext cx="8390166" cy="535785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pt-PT" sz="28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pt-PT" sz="2400" dirty="0">
                <a:latin typeface="Times New Roman" pitchFamily="18" charset="0"/>
                <a:cs typeface="Times New Roman" pitchFamily="18" charset="0"/>
              </a:rPr>
              <a:t>As redes sociais na Web têm desempenhado um papel significativo na sociedade contemporânea, transformando a forma como as pessoas se conectam, interagem e compartilham informações. </a:t>
            </a:r>
          </a:p>
          <a:p>
            <a:pPr algn="just">
              <a:lnSpc>
                <a:spcPct val="150000"/>
              </a:lnSpc>
              <a:buNone/>
            </a:pPr>
            <a:r>
              <a:rPr lang="pt-PT" sz="2400" dirty="0">
                <a:latin typeface="Times New Roman" pitchFamily="18" charset="0"/>
                <a:cs typeface="Times New Roman" pitchFamily="18" charset="0"/>
              </a:rPr>
              <a:t>         Este trabalho tem como objectivo analisar o impacto das redes sociais na Web, investigando como essas plataformas influenciam a comunicação.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B1CD67-F7FD-21D8-AE36-81018CCA9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Pratica da Web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DEF11E-8617-7B9A-E92C-DB5334809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B6938-DD37-4297-B945-820455550E7A}" type="slidenum">
              <a:rPr lang="pt-PT" smtClean="0"/>
              <a:pPr/>
              <a:t>3</a:t>
            </a:fld>
            <a:endParaRPr lang="pt-P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721" y="554194"/>
            <a:ext cx="7715304" cy="1225536"/>
          </a:xfrm>
        </p:spPr>
        <p:txBody>
          <a:bodyPr>
            <a:normAutofit/>
          </a:bodyPr>
          <a:lstStyle/>
          <a:p>
            <a:r>
              <a:rPr lang="pt-PT" sz="3200" b="1" dirty="0">
                <a:latin typeface="Times New Roman" pitchFamily="18" charset="0"/>
                <a:cs typeface="Times New Roman" pitchFamily="18" charset="0"/>
              </a:rPr>
              <a:t>2. Conceitos fundamentais de redes sociais</a:t>
            </a:r>
            <a:endParaRPr lang="pt-PT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214282" y="1857364"/>
            <a:ext cx="8534182" cy="39479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pt-PT" b="1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pt-PT" sz="2400" b="1" dirty="0">
                <a:latin typeface="Times New Roman" pitchFamily="18" charset="0"/>
                <a:cs typeface="Times New Roman" pitchFamily="18" charset="0"/>
              </a:rPr>
              <a:t>2.1. Definição das redes sociais</a:t>
            </a:r>
          </a:p>
          <a:p>
            <a:pPr algn="just">
              <a:lnSpc>
                <a:spcPct val="150000"/>
              </a:lnSpc>
              <a:buNone/>
            </a:pPr>
            <a:r>
              <a:rPr lang="pt-PT" sz="2400" b="1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pt-PT" sz="2400" dirty="0">
                <a:latin typeface="Times New Roman" pitchFamily="18" charset="0"/>
                <a:cs typeface="Times New Roman" pitchFamily="18" charset="0"/>
              </a:rPr>
              <a:t>Segundo </a:t>
            </a:r>
            <a:r>
              <a:rPr lang="pt-PT" sz="2400" dirty="0" err="1">
                <a:latin typeface="Times New Roman" pitchFamily="18" charset="0"/>
                <a:cs typeface="Times New Roman" pitchFamily="18" charset="0"/>
              </a:rPr>
              <a:t>Kemper</a:t>
            </a:r>
            <a:r>
              <a:rPr lang="pt-PT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400" dirty="0" err="1"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pt-PT" sz="2400" dirty="0">
                <a:latin typeface="Times New Roman" pitchFamily="18" charset="0"/>
                <a:cs typeface="Times New Roman" pitchFamily="18" charset="0"/>
              </a:rPr>
              <a:t> al. (2005) &amp; </a:t>
            </a:r>
            <a:r>
              <a:rPr lang="pt-PT" sz="2400" dirty="0" err="1">
                <a:latin typeface="Times New Roman" pitchFamily="18" charset="0"/>
                <a:cs typeface="Times New Roman" pitchFamily="18" charset="0"/>
              </a:rPr>
              <a:t>Basso</a:t>
            </a:r>
            <a:r>
              <a:rPr lang="pt-PT" sz="2400" dirty="0">
                <a:latin typeface="Times New Roman" pitchFamily="18" charset="0"/>
                <a:cs typeface="Times New Roman" pitchFamily="18" charset="0"/>
              </a:rPr>
              <a:t> (2006, p. 161), a rede social é uma representação das relações e interacções entre indivíduos de um grupo e possui um papel importante como meio de propagação de informação, ideias e influências.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D271CF-80BB-9899-E7A8-59E8406D2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Pratica da Web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C894F0-E545-23BD-FFF9-60614A227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B6938-DD37-4297-B945-820455550E7A}" type="slidenum">
              <a:rPr lang="pt-PT" smtClean="0"/>
              <a:pPr/>
              <a:t>4</a:t>
            </a:fld>
            <a:endParaRPr lang="pt-P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E63FB-C891-E0FC-EC5E-0C2BA0467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783" y="599726"/>
            <a:ext cx="7149480" cy="1143000"/>
          </a:xfrm>
        </p:spPr>
        <p:txBody>
          <a:bodyPr>
            <a:noAutofit/>
          </a:bodyPr>
          <a:lstStyle/>
          <a:p>
            <a:r>
              <a:rPr lang="pt-PT" sz="3200" b="1" dirty="0">
                <a:latin typeface="Times New Roman" pitchFamily="18" charset="0"/>
                <a:cs typeface="Times New Roman" pitchFamily="18" charset="0"/>
              </a:rPr>
              <a:t>2.1. Definição das redes sociais ( cont.)</a:t>
            </a:r>
            <a:endParaRPr lang="en-US" sz="3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901F89-A07F-CFA2-38DA-6480CDD571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5230"/>
            <a:ext cx="8075240" cy="384195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PT" dirty="0">
                <a:latin typeface="Times New Roman" pitchFamily="18" charset="0"/>
                <a:cs typeface="Times New Roman" pitchFamily="18" charset="0"/>
              </a:rPr>
              <a:t>        Segundo Castells (2008, p. 566) “são estruturas abertas capazes de expandir de forma ilimitada, integrando novos nós desde que consigam comunicar-se dentro da rede, ou seja, desde que compartilhem os mesmos códigos de comunicação.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4C54677-E5ED-45C8-B8A9-05FEDD6484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5" y="3052766"/>
            <a:ext cx="4041775" cy="23204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68002811-B647-21A8-BFB7-7D68A180B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Pratica da Web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AF16C05E-FD6F-F1DE-C205-1D36A83F0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B6938-DD37-4297-B945-820455550E7A}" type="slidenum">
              <a:rPr lang="pt-PT" smtClean="0"/>
              <a:pPr/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27558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69A83-F051-EAB5-7ACA-FA6AAA24A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624680"/>
            <a:ext cx="6560314" cy="1143000"/>
          </a:xfrm>
        </p:spPr>
        <p:txBody>
          <a:bodyPr>
            <a:normAutofit fontScale="90000"/>
          </a:bodyPr>
          <a:lstStyle/>
          <a:p>
            <a:r>
              <a:rPr lang="pt-PT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pt-PT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pt-PT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Alguns tipos das redes sociais </a:t>
            </a:r>
            <a:b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E23135-776E-8391-6DBD-04CE13F6E7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55694" y="4651837"/>
            <a:ext cx="3359102" cy="432048"/>
          </a:xfrm>
        </p:spPr>
        <p:txBody>
          <a:bodyPr>
            <a:normAutofit/>
          </a:bodyPr>
          <a:lstStyle/>
          <a:p>
            <a:r>
              <a:rPr lang="pt-PT" sz="14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Fonte:</a:t>
            </a:r>
            <a:r>
              <a:rPr lang="pt-PT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http:// F5 Network</a:t>
            </a:r>
            <a:endParaRPr lang="en-US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98FB0D-BA5B-1F0E-2879-B662E04894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7584" y="1566401"/>
            <a:ext cx="5040559" cy="4666919"/>
          </a:xfrm>
        </p:spPr>
        <p:txBody>
          <a:bodyPr>
            <a:normAutofit fontScale="85000" lnSpcReduction="20000"/>
          </a:bodyPr>
          <a:lstStyle/>
          <a:p>
            <a:pPr marR="0" lv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Youtube – É uma rede social dedicada à exibição de vídeos carregados por seus usuários;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Twitter – É uma rede social e que permite aos usuários, enviar e receber atualizações pessoais de outros usuários;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Facebook – É a maior rede social do mundo. Possui em sua interface, aplicativos, comunicador instantâneo álbum de vídeos e fotos e outras características, para compartilhamento entre usuários;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Skype – É um serviço on-line que une chat, vídeo, funções de produtividade e telefone por IP gratuito. É usado muito por empresas e pessoas que possuem contatos em outros estados ou países;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Linkedin – É uma rede social especializada em contatos profissionais. Muito utilizada por empresas e universidades.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28FEC6-6AFE-8A8A-BE45-F982D44FD1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25751" y="1566401"/>
            <a:ext cx="3096344" cy="639762"/>
          </a:xfrm>
        </p:spPr>
        <p:txBody>
          <a:bodyPr>
            <a:normAutofit/>
          </a:bodyPr>
          <a:lstStyle/>
          <a:p>
            <a:r>
              <a:rPr lang="pt-PT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Figura 1: tipos de redes sociais</a:t>
            </a: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F50FAD7-E3DB-17CB-72CC-A7009F6B990B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868144" y="1767680"/>
            <a:ext cx="3096344" cy="2884157"/>
          </a:xfrm>
          <a:prstGeom prst="rect">
            <a:avLst/>
          </a:prstGeom>
        </p:spPr>
      </p:pic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BC67FD-C2BD-3B6F-8B4B-127DEB00E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Pratica da Web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490142-9CCF-6E9C-CA15-5F0A4C71E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B6938-DD37-4297-B945-820455550E7A}" type="slidenum">
              <a:rPr lang="pt-PT" smtClean="0"/>
              <a:pPr/>
              <a:t>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06976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356" y="476672"/>
            <a:ext cx="8472518" cy="1143000"/>
          </a:xfrm>
        </p:spPr>
        <p:txBody>
          <a:bodyPr>
            <a:noAutofit/>
          </a:bodyPr>
          <a:lstStyle/>
          <a:p>
            <a:r>
              <a:rPr lang="pt-PT" sz="3200" b="1" dirty="0">
                <a:latin typeface="Times New Roman" pitchFamily="18" charset="0"/>
                <a:cs typeface="Times New Roman" pitchFamily="18" charset="0"/>
              </a:rPr>
              <a:t>2.3. Dinâmicas e impactos locais das redes sociais na Web</a:t>
            </a:r>
            <a:endParaRPr lang="pt-PT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212209" y="1680288"/>
            <a:ext cx="8319748" cy="2232248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70000"/>
              </a:lnSpc>
              <a:buNone/>
            </a:pPr>
            <a:r>
              <a:rPr lang="pt-PT" dirty="0"/>
              <a:t>     </a:t>
            </a:r>
            <a:r>
              <a:rPr lang="pt-PT" sz="2600" dirty="0">
                <a:latin typeface="Times New Roman" pitchFamily="18" charset="0"/>
                <a:cs typeface="Times New Roman" pitchFamily="18" charset="0"/>
              </a:rPr>
              <a:t>O surgimento da Web2.0 veio potenciar novas formas de interacção entre os indivíduos, pelo que o conceito das comunidades locais foi alargado para comunidades de indivíduos geograficamente dispersos (Recuero, 2009).</a:t>
            </a:r>
          </a:p>
          <a:p>
            <a:pPr algn="just">
              <a:lnSpc>
                <a:spcPct val="170000"/>
              </a:lnSpc>
              <a:buNone/>
            </a:pPr>
            <a:endParaRPr lang="pt-P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12126" y="3892821"/>
            <a:ext cx="8119831" cy="2067712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PT" sz="2600" dirty="0">
                <a:latin typeface="Times New Roman" pitchFamily="18" charset="0"/>
                <a:cs typeface="Times New Roman" pitchFamily="18" charset="0"/>
              </a:rPr>
              <a:t>A comunicação online veio eliminar barreiras geográficas permitindo que as comunidades se estabelecessem no mundo virtual;  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PT" sz="2600" dirty="0">
                <a:latin typeface="Times New Roman" pitchFamily="18" charset="0"/>
                <a:cs typeface="Times New Roman" pitchFamily="18" charset="0"/>
              </a:rPr>
              <a:t>A interacção mediada por computador permite a criação e gestão de relações sociais que, por sua vez, vão criar laços sociais (</a:t>
            </a:r>
            <a:r>
              <a:rPr lang="pt-PT" sz="2600" dirty="0" err="1">
                <a:latin typeface="Times New Roman" pitchFamily="18" charset="0"/>
                <a:cs typeface="Times New Roman" pitchFamily="18" charset="0"/>
              </a:rPr>
              <a:t>Recuero</a:t>
            </a:r>
            <a:r>
              <a:rPr lang="pt-PT" sz="2600" dirty="0">
                <a:latin typeface="Times New Roman" pitchFamily="18" charset="0"/>
                <a:cs typeface="Times New Roman" pitchFamily="18" charset="0"/>
              </a:rPr>
              <a:t>, 2009)</a:t>
            </a:r>
          </a:p>
          <a:p>
            <a:pPr>
              <a:buNone/>
            </a:pPr>
            <a:endParaRPr lang="pt-PT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686BCF-805D-5370-4F03-762BC0F12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Pratica da Web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874050-0C02-D534-1B59-F0479FC3E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B6938-DD37-4297-B945-820455550E7A}" type="slidenum">
              <a:rPr lang="pt-PT" smtClean="0"/>
              <a:pPr/>
              <a:t>7</a:t>
            </a:fld>
            <a:endParaRPr lang="pt-P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476672"/>
            <a:ext cx="8194220" cy="1143000"/>
          </a:xfrm>
        </p:spPr>
        <p:txBody>
          <a:bodyPr>
            <a:normAutofit fontScale="90000"/>
          </a:bodyPr>
          <a:lstStyle/>
          <a:p>
            <a:r>
              <a:rPr lang="pt-PT" sz="3600" b="1" dirty="0">
                <a:latin typeface="Times New Roman" pitchFamily="18" charset="0"/>
                <a:cs typeface="Times New Roman" pitchFamily="18" charset="0"/>
              </a:rPr>
              <a:t>2.4. Estratégias das redes sociais na web</a:t>
            </a:r>
            <a:br>
              <a:rPr lang="pt-PT" b="1" dirty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539552" y="1412775"/>
            <a:ext cx="7848872" cy="265194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forma de aproximar e interagir com novos públicos.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conteúdos são direcionados para o atendimento das necessidades, bem como críticas e solicitações dos públicos alvos.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359532" y="3933056"/>
            <a:ext cx="8244916" cy="445395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dirty="0"/>
              <a:t>O</a:t>
            </a: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uso das redes sociais para prestar suporte aos clientes, é uma tendência muito relevante;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8C473A-DB77-F4E8-9E6D-B8AECE7DF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Pratica da Web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A1F87-2DAF-2C17-A330-05829A1E2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B6938-DD37-4297-B945-820455550E7A}" type="slidenum">
              <a:rPr lang="pt-PT" smtClean="0"/>
              <a:pPr/>
              <a:t>8</a:t>
            </a:fld>
            <a:endParaRPr lang="pt-P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5909" y="776031"/>
            <a:ext cx="7258000" cy="725470"/>
          </a:xfrm>
        </p:spPr>
        <p:txBody>
          <a:bodyPr>
            <a:normAutofit fontScale="90000"/>
          </a:bodyPr>
          <a:lstStyle/>
          <a:p>
            <a:r>
              <a:rPr lang="pt-PT" sz="3600" b="1" dirty="0">
                <a:latin typeface="Times New Roman" pitchFamily="18" charset="0"/>
                <a:cs typeface="Times New Roman" pitchFamily="18" charset="0"/>
              </a:rPr>
              <a:t>2.5. Benefícios do uso das redes sociais</a:t>
            </a:r>
            <a:br>
              <a:rPr lang="pt-PT" dirty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67544" y="1340768"/>
            <a:ext cx="8136904" cy="4876914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pt-PT" sz="2600" b="1" dirty="0" err="1">
                <a:latin typeface="Times New Roman" pitchFamily="18" charset="0"/>
                <a:cs typeface="Times New Roman" pitchFamily="18" charset="0"/>
              </a:rPr>
              <a:t>Marteleto</a:t>
            </a:r>
            <a:r>
              <a:rPr lang="pt-PT" sz="2600" b="1" dirty="0">
                <a:latin typeface="Times New Roman" pitchFamily="18" charset="0"/>
                <a:cs typeface="Times New Roman" pitchFamily="18" charset="0"/>
              </a:rPr>
              <a:t> (2007) as redes sociais tem os seguintes benefícios:</a:t>
            </a:r>
          </a:p>
          <a:p>
            <a:pPr lvl="0" algn="just">
              <a:lnSpc>
                <a:spcPct val="150000"/>
              </a:lnSpc>
            </a:pPr>
            <a:r>
              <a:rPr lang="pt-PT" sz="2600" dirty="0">
                <a:latin typeface="Times New Roman" pitchFamily="18" charset="0"/>
                <a:cs typeface="Times New Roman" pitchFamily="18" charset="0"/>
              </a:rPr>
              <a:t>As redes sociais permitem uma maior interactividade entre povos distintos;</a:t>
            </a:r>
          </a:p>
          <a:p>
            <a:pPr lvl="0" algn="just">
              <a:lnSpc>
                <a:spcPct val="150000"/>
              </a:lnSpc>
            </a:pPr>
            <a:r>
              <a:rPr lang="pt-PT" sz="2600" dirty="0">
                <a:latin typeface="Times New Roman" pitchFamily="18" charset="0"/>
                <a:cs typeface="Times New Roman" pitchFamily="18" charset="0"/>
              </a:rPr>
              <a:t> Encurtam a distância entre pessoas, facilitando o intercâmbio cultural;</a:t>
            </a:r>
          </a:p>
          <a:p>
            <a:pPr lvl="0" algn="just">
              <a:lnSpc>
                <a:spcPct val="150000"/>
              </a:lnSpc>
            </a:pPr>
            <a:r>
              <a:rPr lang="pt-PT" sz="2600" dirty="0">
                <a:latin typeface="Times New Roman" pitchFamily="18" charset="0"/>
                <a:cs typeface="Times New Roman" pitchFamily="18" charset="0"/>
              </a:rPr>
              <a:t>As empresas aumentam sua visibilidade, aumentam o potencial de publicidade;</a:t>
            </a:r>
          </a:p>
          <a:p>
            <a:pPr lvl="0" algn="just">
              <a:lnSpc>
                <a:spcPct val="150000"/>
              </a:lnSpc>
            </a:pPr>
            <a:r>
              <a:rPr lang="pt-PT" sz="2600" dirty="0">
                <a:latin typeface="Times New Roman" pitchFamily="18" charset="0"/>
                <a:cs typeface="Times New Roman" pitchFamily="18" charset="0"/>
              </a:rPr>
              <a:t> Investimento de baixo custo;</a:t>
            </a:r>
          </a:p>
          <a:p>
            <a:pPr lvl="0" algn="just">
              <a:lnSpc>
                <a:spcPct val="150000"/>
              </a:lnSpc>
            </a:pPr>
            <a:r>
              <a:rPr lang="pt-PT" sz="2600" dirty="0">
                <a:latin typeface="Times New Roman" pitchFamily="18" charset="0"/>
                <a:cs typeface="Times New Roman" pitchFamily="18" charset="0"/>
              </a:rPr>
              <a:t>Troca de informações sobre conteúdos relevantes;</a:t>
            </a:r>
          </a:p>
          <a:p>
            <a:pPr>
              <a:buNone/>
            </a:pPr>
            <a:endParaRPr lang="pt-P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BEAFD7-482D-510C-EC07-D81064812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Pratica da Web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B6D4E6-7027-D1A9-50E2-10F7B4728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B6938-DD37-4297-B945-820455550E7A}" type="slidenum">
              <a:rPr lang="pt-PT" smtClean="0"/>
              <a:pPr/>
              <a:t>9</a:t>
            </a:fld>
            <a:endParaRPr lang="pt-PT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220</TotalTime>
  <Words>1028</Words>
  <Application>Microsoft Office PowerPoint</Application>
  <PresentationFormat>On-screen Show (4:3)</PresentationFormat>
  <Paragraphs>87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Garamond</vt:lpstr>
      <vt:lpstr>Symbol</vt:lpstr>
      <vt:lpstr>Times New Roman</vt:lpstr>
      <vt:lpstr>Wingdings</vt:lpstr>
      <vt:lpstr>Organic</vt:lpstr>
      <vt:lpstr>Redes sociais na Web </vt:lpstr>
      <vt:lpstr>ESTRUTURA DE APRESENTAÇÃO</vt:lpstr>
      <vt:lpstr>1. Introdução</vt:lpstr>
      <vt:lpstr>2. Conceitos fundamentais de redes sociais</vt:lpstr>
      <vt:lpstr>2.1. Definição das redes sociais ( cont.)</vt:lpstr>
      <vt:lpstr>2.2. Alguns tipos das redes sociais  </vt:lpstr>
      <vt:lpstr>2.3. Dinâmicas e impactos locais das redes sociais na Web</vt:lpstr>
      <vt:lpstr>2.4. Estratégias das redes sociais na web </vt:lpstr>
      <vt:lpstr>2.5. Benefícios do uso das redes sociais </vt:lpstr>
      <vt:lpstr>2.6. Desafios do uso das redes sociais </vt:lpstr>
      <vt:lpstr>3. Considerações Finais </vt:lpstr>
      <vt:lpstr>4. Referências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karabo moremi</dc:creator>
  <cp:lastModifiedBy>Zulmira Mutowe</cp:lastModifiedBy>
  <cp:revision>87</cp:revision>
  <dcterms:created xsi:type="dcterms:W3CDTF">2023-12-11T18:27:53Z</dcterms:created>
  <dcterms:modified xsi:type="dcterms:W3CDTF">2023-12-15T21:01:47Z</dcterms:modified>
</cp:coreProperties>
</file>