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4"/>
  </p:notesMasterIdLst>
  <p:handoutMasterIdLst>
    <p:handoutMasterId r:id="rId25"/>
  </p:handoutMasterIdLst>
  <p:sldIdLst>
    <p:sldId id="257" r:id="rId2"/>
    <p:sldId id="284" r:id="rId3"/>
    <p:sldId id="285" r:id="rId4"/>
    <p:sldId id="316" r:id="rId5"/>
    <p:sldId id="287" r:id="rId6"/>
    <p:sldId id="286" r:id="rId7"/>
    <p:sldId id="291" r:id="rId8"/>
    <p:sldId id="289" r:id="rId9"/>
    <p:sldId id="292" r:id="rId10"/>
    <p:sldId id="293" r:id="rId11"/>
    <p:sldId id="290" r:id="rId12"/>
    <p:sldId id="294" r:id="rId13"/>
    <p:sldId id="318" r:id="rId14"/>
    <p:sldId id="295" r:id="rId15"/>
    <p:sldId id="296" r:id="rId16"/>
    <p:sldId id="315" r:id="rId17"/>
    <p:sldId id="301" r:id="rId18"/>
    <p:sldId id="305" r:id="rId19"/>
    <p:sldId id="306" r:id="rId20"/>
    <p:sldId id="307" r:id="rId21"/>
    <p:sldId id="328" r:id="rId22"/>
    <p:sldId id="317" r:id="rId23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/>
    <p:restoredTop sz="93590"/>
  </p:normalViewPr>
  <p:slideViewPr>
    <p:cSldViewPr>
      <p:cViewPr varScale="1">
        <p:scale>
          <a:sx n="87" d="100"/>
          <a:sy n="87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193297-0C3C-C2AE-6F61-C7670FEFE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B0893-9AF2-F221-73EE-E66BF253C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75859C-6976-8D4C-93CF-8FCDACE14087}" type="datetimeFigureOut">
              <a:rPr lang="en-GB"/>
              <a:pPr>
                <a:defRPr/>
              </a:pPr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B6695-F4E5-A30D-C148-88254B665B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94972-7896-3C03-5EC2-C1A152427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3266505-D81F-8347-A43D-3DB6958F9E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088CA4-2201-71B8-E533-7B1A87CD68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387194-D49C-C8CF-8707-30E4751D16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41047CA-AEB5-ACF7-1099-41F2BD89B4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BBB84A1-D5AE-B449-6B05-FA9EF9332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FBFD454-4CEE-75A3-E3A2-96C323070C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1465118-6DCB-64CE-B43B-9034F266D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8BC677-8094-7340-8619-976FA65E5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E20F12E1-75D8-A6DD-DA9E-ECE9E73BB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41BBD-52CE-8D47-8BFC-57891740CA5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7615286-1F87-C494-DDD1-F226E730E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97317E-36DE-D4B7-3D5A-2E13A4FC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BC677-8094-7340-8619-976FA65E53F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0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805737D0-F6A1-6A2F-C0AC-2426C715E0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6984E-C12B-8146-A164-86B1BEFB3D29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5676ED1-317E-F6AF-9E40-2D612B34C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679C426-0B4A-762F-7D53-4107BC580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ECA667-649E-ACF2-AD3D-C7AE2504B1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>
            <a:extLst>
              <a:ext uri="{FF2B5EF4-FFF2-40B4-BE49-F238E27FC236}">
                <a16:creationId xmlns:a16="http://schemas.microsoft.com/office/drawing/2014/main" id="{5D739CDD-792A-BAE0-FCC2-3E837C66668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398F8-B1F2-6F14-AC81-CDDC8200AEB7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D0AC0-1AE6-08D1-809D-A5157FDB4284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6E8F3-F8B6-D5A4-8D4F-AF8D443A1F88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DADF19AB-F60A-EBF2-5175-E0E48913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32AF2BC-71BD-64E2-8E8C-F94D15CB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06B8C419-E28D-D4EF-4A1D-90661D27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887008-C9F2-9C42-A20C-2FE05E47B2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63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B9A2F11-760B-C7FB-CD0C-A6731DD4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BE6F5E-CF35-E257-45FE-E937DF77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73B2EEB-36CA-E6D1-79BB-DBA8156C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9454-DBEB-9744-8BC0-90CCFA4B9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88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1126761-1E20-15C7-4734-F4105775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28AC2E-263C-0100-92B6-1057FAE3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22FE7FF-1F66-8F20-2886-EA282F3B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4AF3-F313-E24B-8B9B-8E9F6B35B0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54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140336C-4347-8149-A022-37EA76DB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ED2E9A0-5E5C-CB64-6B70-43DD9882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6530EFD-FFCE-944B-F2DC-2FA56272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A99D7-8922-7E4D-BF3C-682938E79B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0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3B075-75F4-D575-8B1B-F51D5CB9A9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C07083C0-CE15-AE0A-78F5-F3555AA0F5E1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DF58E-2712-2678-1922-D5DEB0866F9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01231-A227-D89E-5DD8-15AC99E8C43D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6135B-3882-0E6D-F867-49D430648C9F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547333-3C83-D547-2EED-1A27D7F8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59C224A-4C90-735C-520B-BC3D242C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A3AE13-13C5-B554-9CE1-702F8AA8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8DA3FA-2A6E-F94A-9D2A-0B53E285B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157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8831AD0-8CCD-4417-9215-99247E7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D8FBAE7-CABA-FD23-9004-C00DC02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FD7BC55-4F09-3A4D-3B95-2F3BA69F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A99D-CA46-E54F-B796-DC0E7714D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43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579481A-C5E0-183A-2A6F-BCB4D0A7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3A9D43A-21A8-F189-FDD3-8791261E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102C88A-B44C-5242-FB93-372577A6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1765-06A5-4D46-A225-C5489CC489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55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AA94CDF-12B7-3B5D-C9C9-6AE3F808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A2C44D7-9227-DBE5-DB34-D027385C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F843A75-041E-184E-9763-21DBBC3B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0C56-F6D0-4A46-8077-970839FD6D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02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3BE6573-6CA6-168B-74EE-C608D9CD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8ADBB-FBC3-549C-4C6D-39C5D934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B0A9129-3791-5044-00D8-A34FAAF4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EE62-C2C9-414B-8A08-4485484FB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7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C3F462-CAA7-5CE7-A488-759FA3ADC7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28471306-44B7-5CB7-C84B-28C742720D7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8866FF-3828-E396-C15E-01DD2497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3B6B53-EF49-3F38-1D77-1B61036F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7A963C0-6A75-1438-316A-2AA0B4CB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7714E-C5CC-024B-B7AF-515B8DE06E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2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033688-AA76-4AA2-B27A-4D39C5DC568A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A6418-6B38-8691-FE77-C4F83696F57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7D8B2-95F0-1BE7-DFDF-C69E33032CE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52D5D0B-5F3A-776C-BFD7-80ACFF6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69AEF11-9668-D4D8-0E78-7EED351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8F4CAD3-8278-8EB7-2DF9-7850CBE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A2F22D-32EE-F44C-8D3D-1E3D72B676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93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1D882-FA54-9EBC-4970-88AF5BEE7A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D64F0EC5-4047-3481-773A-79045F28DA52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CD28A46C-F888-66E2-DC76-D6F05EB5C9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FF9E7D1F-D5DC-AD67-31E9-AC1ADC823A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C0A73AC-2877-A29A-FF92-BDAC5A3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FE447-68DD-AAFB-449F-EF4A386B9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27.04.2017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E9A2E53-EDB8-70D9-B676-A0595457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692DE34-EE4F-7946-8897-0EE79C956E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7" r:id="rId2"/>
    <p:sldLayoutId id="2147483895" r:id="rId3"/>
    <p:sldLayoutId id="2147483888" r:id="rId4"/>
    <p:sldLayoutId id="2147483889" r:id="rId5"/>
    <p:sldLayoutId id="2147483890" r:id="rId6"/>
    <p:sldLayoutId id="2147483891" r:id="rId7"/>
    <p:sldLayoutId id="2147483896" r:id="rId8"/>
    <p:sldLayoutId id="2147483897" r:id="rId9"/>
    <p:sldLayoutId id="2147483892" r:id="rId10"/>
    <p:sldLayoutId id="214748389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ecauem" TargetMode="External"/><Relationship Id="rId7" Type="http://schemas.openxmlformats.org/officeDocument/2006/relationships/hyperlink" Target="https://tinyurl.com/2p8ru3vs" TargetMode="External"/><Relationship Id="rId2" Type="http://schemas.openxmlformats.org/officeDocument/2006/relationships/hyperlink" Target="https://tinyurl.com/32ne8tj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nytimes.com/www.nytimes.com/interactive/blogs/directory.html" TargetMode="External"/><Relationship Id="rId5" Type="http://schemas.openxmlformats.org/officeDocument/2006/relationships/hyperlink" Target="https://marketsplash.com/best-social-media-blogs/" TargetMode="External"/><Relationship Id="rId4" Type="http://schemas.openxmlformats.org/officeDocument/2006/relationships/hyperlink" Target="https://tinyurl.com/academiablo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ulture.com/2006/10/university_podc.html" TargetMode="External"/><Relationship Id="rId2" Type="http://schemas.openxmlformats.org/officeDocument/2006/relationships/hyperlink" Target="http://www.brasilpodca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pple.com/itunes/whatson/podcast/" TargetMode="External"/><Relationship Id="rId4" Type="http://schemas.openxmlformats.org/officeDocument/2006/relationships/hyperlink" Target="http://epnweb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" TargetMode="External"/><Relationship Id="rId3" Type="http://schemas.openxmlformats.org/officeDocument/2006/relationships/hyperlink" Target="http://www.wikis.uem.mz/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" TargetMode="External"/><Relationship Id="rId5" Type="http://schemas.openxmlformats.org/officeDocument/2006/relationships/hyperlink" Target="http://www.blogs.uem.mz/" TargetMode="External"/><Relationship Id="rId4" Type="http://schemas.openxmlformats.org/officeDocument/2006/relationships/hyperlink" Target="http://www.blogspot.com/" TargetMode="External"/><Relationship Id="rId9" Type="http://schemas.openxmlformats.org/officeDocument/2006/relationships/hyperlink" Target="http://twitter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171D7CE4-F9F8-F84A-13AC-917D4114B2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463" y="6416675"/>
            <a:ext cx="8713787" cy="3651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</a:schemeClr>
                </a:solidFill>
              </a:rPr>
              <a:t>Luís Neves C. Domingos, PhD</a:t>
            </a:r>
            <a:endParaRPr lang="pt-PT" sz="2400" b="1" dirty="0"/>
          </a:p>
        </p:txBody>
      </p:sp>
      <p:sp>
        <p:nvSpPr>
          <p:cNvPr id="15362" name="Rectangle 14">
            <a:extLst>
              <a:ext uri="{FF2B5EF4-FFF2-40B4-BE49-F238E27FC236}">
                <a16:creationId xmlns:a16="http://schemas.microsoft.com/office/drawing/2014/main" id="{BDCEEE01-5667-2589-5D79-C5776D938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B643F4-4C97-8B4D-9D9C-580AAF7C6784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E4E315D-ACFD-1AED-9808-A90C7FA47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481138"/>
            <a:ext cx="8569325" cy="1443037"/>
          </a:xfrm>
        </p:spPr>
        <p:txBody>
          <a:bodyPr/>
          <a:lstStyle/>
          <a:p>
            <a:pPr eaLnBrk="1" hangingPunct="1"/>
            <a:r>
              <a:rPr lang="pt-BR" altLang="en-US" b="1" dirty="0">
                <a:latin typeface="Arial Black" panose="020B0604020202020204" pitchFamily="34" charset="0"/>
              </a:rPr>
              <a:t>Introdução da Web 2.0 como suporte para escrita digital</a:t>
            </a:r>
            <a:endParaRPr lang="en-GB" altLang="en-US" sz="3200" dirty="0">
              <a:latin typeface="Arial Black" panose="020B0604020202020204" pitchFamily="34" charset="0"/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5081E8BA-51B3-BC64-ADCE-22629FF3A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28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en-US" sz="3200" b="1" dirty="0"/>
              <a:t>Mestrado em Gestão dos Media Digitais</a:t>
            </a:r>
          </a:p>
          <a:p>
            <a:pPr algn="ctr"/>
            <a:r>
              <a:rPr lang="pt-PT" altLang="en-US" sz="3200" b="1" dirty="0">
                <a:solidFill>
                  <a:srgbClr val="FF0000"/>
                </a:solidFill>
              </a:rPr>
              <a:t>Prática da Web (Aula 1)</a:t>
            </a:r>
          </a:p>
        </p:txBody>
      </p:sp>
      <p:pic>
        <p:nvPicPr>
          <p:cNvPr id="15365" name="Picture 3">
            <a:extLst>
              <a:ext uri="{FF2B5EF4-FFF2-40B4-BE49-F238E27FC236}">
                <a16:creationId xmlns:a16="http://schemas.microsoft.com/office/drawing/2014/main" id="{86729399-435B-72F6-7FCB-8461F965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75" y="2995613"/>
            <a:ext cx="20240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4C00DC3-11BA-A15D-CD8B-5DCBABAC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3" y="5845175"/>
            <a:ext cx="419812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" charset="2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12 de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</a:rPr>
              <a:t>Novembro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de 2024</a:t>
            </a:r>
            <a:endParaRPr lang="pt-PT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2DAFDAFB-BAF0-ED85-E27B-186AA06F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723900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Vantagens dum blog(Cont.)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A8CF4F57-0E0A-BB85-7831-46B42AA3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FFF490-76DF-DB49-B04B-9D4B384A7D05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C01FF6B-034B-5D63-FD4D-CD80D345C4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125538"/>
            <a:ext cx="777240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altLang="zh-CN">
                <a:latin typeface="Verdana" panose="020B0604030504040204" pitchFamily="34" charset="0"/>
              </a:rPr>
              <a:t>Providenciam um espaço de escrita pessoal …partilhável e arquivado automaticamente;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>
                <a:latin typeface="Verdana" panose="020B0604030504040204" pitchFamily="34" charset="0"/>
              </a:rPr>
              <a:t>Possuem uma capacidade de interligar as comunidades de aprendizagem;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>
                <a:latin typeface="Verdana" panose="020B0604030504040204" pitchFamily="34" charset="0"/>
              </a:rPr>
              <a:t>Oferecem oportunidades de servir como um portefólio digital dos trabalhos e arquivos dos estudantes; e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>
                <a:latin typeface="Verdana" panose="020B0604030504040204" pitchFamily="34" charset="0"/>
              </a:rPr>
              <a:t>Possuem extensões/funcionalidades complementares para vários fins.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4CF76B1C-2453-C87F-45D9-D96917F5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Potencialidades educativas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F2AE652A-6FC2-D93E-0833-6AD8AB1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54659D-1D32-CE4C-AD69-F6796EA895F9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5372BFC-384D-A6EB-2790-1568F1FC10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944563"/>
            <a:ext cx="81470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suporte de interacção para comunidades temáticas</a:t>
            </a:r>
          </a:p>
          <a:p>
            <a:pPr eaLnBrk="1" hangingPunct="1">
              <a:lnSpc>
                <a:spcPct val="90000"/>
              </a:lnSpc>
            </a:pP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utilizadores podem partilhar todo o tipo de informações</a:t>
            </a:r>
          </a:p>
          <a:p>
            <a:pPr eaLnBrk="1" hangingPunct="1">
              <a:lnSpc>
                <a:spcPct val="90000"/>
              </a:lnSpc>
            </a:pP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Estimulam a criatividade, capacidade de síntese, espírito crítico, sentimento de responsabilidade pela qualidade da informação e ideias, sentimento de partilha, espírito de comunidade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EC0BD3F-2624-733E-4826-FE39B4D9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pt-PT" altLang="zh-CN" b="1">
                <a:latin typeface="Verdana" panose="020B0604030504040204" pitchFamily="34" charset="0"/>
                <a:ea typeface="宋体" panose="02010600030101010101" pitchFamily="2" charset="-122"/>
              </a:rPr>
              <a:t>Usos pedagógicos de blogs </a:t>
            </a:r>
            <a:r>
              <a:rPr lang="pt-PT" altLang="zh-CN" sz="2200">
                <a:latin typeface="Verdana" panose="020B0604030504040204" pitchFamily="34" charset="0"/>
                <a:ea typeface="宋体" panose="02010600030101010101" pitchFamily="2" charset="-122"/>
              </a:rPr>
              <a:t>(Gomes, 2005)</a:t>
            </a:r>
            <a:endParaRPr lang="pt-PT" altLang="en-US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87FB3AE9-5E9F-E7D9-F038-80A965DD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D856CE-5DFF-6840-8488-6A1C4B528509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6269110-42BD-B92E-F807-2DBBD3050F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7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Pedagogicamente podem servir como um espaço para: 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zh-CN" sz="2600">
                <a:latin typeface="Verdana" panose="020B0604030504040204" pitchFamily="34" charset="0"/>
              </a:rPr>
              <a:t>aceder a informação 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zh-CN" sz="2600">
                <a:latin typeface="Verdana" panose="020B0604030504040204" pitchFamily="34" charset="0"/>
              </a:rPr>
              <a:t>disponibilizar a informação</a:t>
            </a:r>
          </a:p>
          <a:p>
            <a:pPr lvl="1" eaLnBrk="1" hangingPunct="1">
              <a:lnSpc>
                <a:spcPct val="90000"/>
              </a:lnSpc>
            </a:pPr>
            <a:endParaRPr lang="pt-PT" altLang="zh-CN" sz="26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Do ponto de vista estratégico podem ser utilizados como: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zh-CN" sz="2600">
                <a:latin typeface="Verdana" panose="020B0604030504040204" pitchFamily="34" charset="0"/>
              </a:rPr>
              <a:t>portefólio digital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zh-CN" sz="2600">
                <a:latin typeface="Verdana" panose="020B0604030504040204" pitchFamily="34" charset="0"/>
              </a:rPr>
              <a:t>espaço colaborativo, de troca de experiências, discussão e integração. </a:t>
            </a:r>
            <a:endParaRPr lang="pt-PT" altLang="en-US" sz="2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5111781-E425-626B-5DF9-E516B586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706437"/>
          </a:xfrm>
        </p:spPr>
        <p:txBody>
          <a:bodyPr/>
          <a:lstStyle/>
          <a:p>
            <a:pPr eaLnBrk="1" hangingPunct="1"/>
            <a:r>
              <a:rPr lang="pt-PT" altLang="zh-CN" b="1">
                <a:latin typeface="Verdana" panose="020B0604030504040204" pitchFamily="34" charset="0"/>
                <a:ea typeface="宋体" panose="02010600030101010101" pitchFamily="2" charset="-122"/>
              </a:rPr>
              <a:t>Usos jornalísticos de blogs</a:t>
            </a:r>
            <a:endParaRPr lang="pt-PT" altLang="en-US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A0FDF32-97E0-F339-2FB1-FDC5DC48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045B64-60D9-1241-A233-44244E8D9C44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8CEC411-3B93-E750-3E28-82FCEA6EDD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6050" y="1447800"/>
            <a:ext cx="87471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Blogging Statistics: Survey of 1067 Bloggers Shows Which Content Strategies are Working in 2021 -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https://tinyurl.com/32ne8tjx</a:t>
            </a: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 Especialista: o jornalista como produtor de conteúdo -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https://tinyurl.com/ecauem</a:t>
            </a: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Assuntos para abordar no blog: como escolher -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https://tinyurl.com/academiablog</a:t>
            </a: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Best Social Media Blogs To Follow In 2021 -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https://marketsplash.com/best-social-media-blogs/</a:t>
            </a: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Directório de New York Times - </a:t>
            </a:r>
            <a:r>
              <a:rPr lang="pt-PT" alt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https://archive.nytimes.com/www.nytimes.com/interactive/blogs/directory.html</a:t>
            </a:r>
            <a:endParaRPr lang="pt-PT" alt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Blogging Will Still Be Important in 2021 -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https://tinyurl.com/2p8ru3vs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06582DF-F3DD-DCC9-9868-B50496C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508000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- Wiki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9486174-155C-3318-F909-4284C519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7ADF3-F57B-BC44-BEDA-3E690A05EE43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842747-2EB6-76DC-AFE0-BE6147B903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836613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“wiki” teve a sua origem na linguagem havaiana wikiwiki (rápido) </a:t>
            </a:r>
          </a:p>
          <a:p>
            <a:pPr eaLnBrk="1" hangingPunct="1">
              <a:lnSpc>
                <a:spcPct val="90000"/>
              </a:lnSpc>
            </a:pPr>
            <a:endParaRPr lang="pt-PT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 b="1">
                <a:latin typeface="Verdana" panose="020B0604030504040204" pitchFamily="34" charset="0"/>
              </a:rPr>
              <a:t>“uma colecção livremente expansível de páginas Web interligadas num sistema de hipertexto para armazenar e modificar informação – uma base de dados, onde cada página é facilmente editada por qualquer utilizador com um Web browser” </a:t>
            </a:r>
            <a:r>
              <a:rPr lang="pt-PT" altLang="zh-CN" sz="2400">
                <a:latin typeface="Verdana" panose="020B0604030504040204" pitchFamily="34" charset="0"/>
              </a:rPr>
              <a:t>(Leuf &amp; Cunningham, 2001)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A278565-21DD-E141-06EE-E30BA35C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1143000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Potencialidades educativas da Wiki </a:t>
            </a:r>
            <a:r>
              <a:rPr lang="pt-PT" alt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PT" altLang="zh-CN" sz="2800">
                <a:latin typeface="Verdana" panose="020B0604030504040204" pitchFamily="34" charset="0"/>
                <a:ea typeface="宋体" panose="02010600030101010101" pitchFamily="2" charset="-122"/>
              </a:rPr>
              <a:t>Duffy &amp; Bruns, 2006) </a:t>
            </a:r>
            <a:endParaRPr lang="pt-PT" altLang="en-US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ECBA5F40-CB13-9AB6-3BEF-9D571F40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E8153A-900F-544E-9E71-B7E9A6E9289D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24D8106-BDAB-1CA6-3DA3-6C2F451E0C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projectos de investigação, para documentar o progresso …;</a:t>
            </a: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adicionar sínteses de pensamentos/reflexões; </a:t>
            </a: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em ambientes de aprendizagem a distância, o professor ou tutor pode publicar recursos de cursos como currículo, manuais, anotações, glossários, textos e os estudantes podem editar e comentar imediatamente tais materiais para que todos possam ver;</a:t>
            </a:r>
          </a:p>
          <a:p>
            <a:pPr eaLnBrk="1" hangingPunct="1"/>
            <a:r>
              <a:rPr lang="pt-PT" altLang="zh-CN">
                <a:latin typeface="Verdana" panose="020B0604030504040204" pitchFamily="34" charset="0"/>
              </a:rPr>
              <a:t>como um repositório digital</a:t>
            </a:r>
          </a:p>
          <a:p>
            <a:pPr eaLnBrk="1" hangingPunct="1"/>
            <a:r>
              <a:rPr lang="pt-PT" altLang="zh-CN">
                <a:latin typeface="Verdana" panose="020B0604030504040204" pitchFamily="34" charset="0"/>
              </a:rPr>
              <a:t>banco de conhecimentos para os professores.</a:t>
            </a: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PT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45BA052-93E3-BC5A-99DA-869241FE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Blogs &amp; Wikis</a:t>
            </a:r>
            <a:endParaRPr lang="en-US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24A5DC7-7EE1-4B53-4D36-897A3541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F8E743-D1C8-824E-BCDC-E0FFADC39D58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1747" name="Content Placeholder 6" descr="aula1_blog_wiki.png">
            <a:extLst>
              <a:ext uri="{FF2B5EF4-FFF2-40B4-BE49-F238E27FC236}">
                <a16:creationId xmlns:a16="http://schemas.microsoft.com/office/drawing/2014/main" id="{EFF44986-E3C0-C481-4EF0-FAD128F8C4D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58875"/>
            <a:ext cx="8174037" cy="4791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1612BEB-E27F-9130-B211-6B049E75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PodCast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F3E6C689-E9E1-C91B-4391-6D0965DD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BDC0DD-026D-4648-8639-4A59654AE7C2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99E6CF3-6E9C-64A3-095D-19AA96DC2A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981075"/>
            <a:ext cx="8218487" cy="503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Conceito</a:t>
            </a:r>
          </a:p>
          <a:p>
            <a:pPr eaLnBrk="1" hangingPunct="1">
              <a:lnSpc>
                <a:spcPct val="80000"/>
              </a:lnSpc>
            </a:pPr>
            <a:r>
              <a:rPr lang="pt-PT" altLang="zh-CN">
                <a:latin typeface="Verdana" panose="020B0604030504040204" pitchFamily="34" charset="0"/>
              </a:rPr>
              <a:t>Podcasting é um sistema de publicação de áudio e vídeo pela Internet, através de um feed RSS (Sindicância), que permite ao utilizador acompanhar a sua actualização </a:t>
            </a:r>
          </a:p>
          <a:p>
            <a:pPr eaLnBrk="1" hangingPunct="1"/>
            <a:r>
              <a:rPr lang="pt-PT" altLang="zh-CN">
                <a:latin typeface="Verdana" panose="020B0604030504040204" pitchFamily="34" charset="0"/>
              </a:rPr>
              <a:t>O autor(a) de um podcast é chamado(a) de </a:t>
            </a:r>
            <a:r>
              <a:rPr lang="pt-PT" altLang="zh-CN" i="1">
                <a:latin typeface="Verdana" panose="020B0604030504040204" pitchFamily="34" charset="0"/>
              </a:rPr>
              <a:t>podcaster</a:t>
            </a:r>
            <a:r>
              <a:rPr lang="pt-PT" altLang="zh-CN">
                <a:latin typeface="Verdana" panose="020B0604030504040204" pitchFamily="34" charset="0"/>
              </a:rPr>
              <a:t>. </a:t>
            </a:r>
          </a:p>
          <a:p>
            <a:pPr eaLnBrk="1" hangingPunct="1">
              <a:buFont typeface="Wingdings 2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Potencialidades educativas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produção de conteúdos na forma de áudio ou vídeo.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Os utilizadores podem ouvir/assistir online ou em dispositivos portáteis conhecidos por leitores mp3 e mp4.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PT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6BEA8767-898A-9525-5975-45B9D34A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97120-C109-BC43-8411-3BD5659959D0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66B1A372-B828-CFAA-B725-0CCB09F6ED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981075"/>
            <a:ext cx="8532812" cy="5162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Potencialidades educativas (cont.)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permitem gravar aulas; incluir apresentações externas; </a:t>
            </a: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criar reflexões e entrevistas com contribuições notáveis de uma área particular; </a:t>
            </a: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permitem actualizar informações relacionadas com um curso...</a:t>
            </a:r>
            <a:r>
              <a:rPr lang="pt-PT" altLang="zh-CN" sz="2000">
                <a:latin typeface="Verdana" panose="020B0604030504040204" pitchFamily="34" charset="0"/>
              </a:rPr>
              <a:t> </a:t>
            </a:r>
            <a:r>
              <a:rPr lang="pt-PT" altLang="zh-CN">
                <a:latin typeface="Verdana" panose="020B0604030504040204" pitchFamily="34" charset="0"/>
              </a:rPr>
              <a:t>(Siemens &amp; Tittenberger, 2009).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endParaRPr lang="pt-PT" altLang="zh-CN">
              <a:latin typeface="Verdana" panose="020B060403050404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CC9C054-48FA-5161-4339-A9C046C2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PodCast</a:t>
            </a:r>
          </a:p>
        </p:txBody>
      </p:sp>
      <p:pic>
        <p:nvPicPr>
          <p:cNvPr id="33796" name="Picture 6" descr="aula1_podcast-image.jpg">
            <a:extLst>
              <a:ext uri="{FF2B5EF4-FFF2-40B4-BE49-F238E27FC236}">
                <a16:creationId xmlns:a16="http://schemas.microsoft.com/office/drawing/2014/main" id="{07755AB6-1EE2-9994-9523-46CFBEC1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929063"/>
            <a:ext cx="26066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402102C8-A574-35F7-C25C-E8F88423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633412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Exemplos: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FE4097B0-2C06-2288-3911-91F154B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C0F997-A0A5-7448-A403-019A724782F2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6E3576F-B8EB-46F7-76E3-8F23656730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052513"/>
            <a:ext cx="829151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Brasilcast 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http://www.brasilpodcast.com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maior podcast português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Openculture 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http://www.oculture.com/2006/10/university_podc.html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directório de podcasts de universidades de todo o mundo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EPN 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http://epnweb.org/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repositório de podcasts para professores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iTunes 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http://www.apple.com/itunes/whatson/podcast/</a:t>
            </a:r>
            <a:r>
              <a:rPr lang="pt-PT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D3E19B-00F6-5BB9-4416-9B76DE6C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813"/>
            <a:ext cx="7772400" cy="725487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Web 2.0</a:t>
            </a: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F80B8DF-FA9C-F10A-2838-7A0C9D10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670551-C60D-7A4E-B08C-33B86C93A250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089BED1-9C25-0F6E-82B0-660484BBAA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447800"/>
            <a:ext cx="83629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2004 – surge pela 1ª vez durante uma sessão de discussão entre as empresas  O´Reilly e MediaLive International</a:t>
            </a:r>
          </a:p>
          <a:p>
            <a:pPr algn="just" eaLnBrk="1" hangingPunct="1">
              <a:lnSpc>
                <a:spcPct val="80000"/>
              </a:lnSpc>
            </a:pP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 O´Reilly – inventor da Web 2.0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altLang="en-US" sz="24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Web 2.0 – surge como uma grande plataforma de comunicação, partilha de serviços e conteúdos, potenciando uma arquitetura participada, suportando um novo modelo de inteligência colectiva</a:t>
            </a:r>
            <a:r>
              <a:rPr lang="pt-PT" alt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(O´Reilly, 2005).</a:t>
            </a:r>
          </a:p>
          <a:p>
            <a:pPr eaLnBrk="1" hangingPunct="1">
              <a:lnSpc>
                <a:spcPct val="80000"/>
              </a:lnSpc>
            </a:pPr>
            <a:endParaRPr lang="pt-PT" altLang="en-US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BBCB37EC-C2AC-5A9C-38C9-7A03DB9C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Ferramentas de partilha de conteúdos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100B571B-0E64-7EFB-5804-36878F1F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4F4379-A4A2-734D-8095-16ADEE9C2E96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6773EA9-9F8B-FF01-4FCE-E777CD63B6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8507413" cy="444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PT" altLang="zh-CN" dirty="0">
                <a:latin typeface="Verdana" panose="020B0604030504040204" pitchFamily="34" charset="0"/>
              </a:rPr>
              <a:t>	Alguns exemplos de serviços que facilitam a partilha de conteúdos multimédia:</a:t>
            </a:r>
          </a:p>
          <a:p>
            <a:pPr lvl="1" eaLnBrk="1" hangingPunct="1"/>
            <a:r>
              <a:rPr lang="pt-PT" altLang="zh-CN" sz="2600" dirty="0">
                <a:latin typeface="Verdana" panose="020B0604030504040204" pitchFamily="34" charset="0"/>
              </a:rPr>
              <a:t>partilha de fotos e imagens (</a:t>
            </a:r>
            <a:r>
              <a:rPr lang="pt-PT" altLang="zh-CN" sz="2600" b="1" dirty="0" err="1">
                <a:latin typeface="Verdana" panose="020B0604030504040204" pitchFamily="34" charset="0"/>
              </a:rPr>
              <a:t>Flickr</a:t>
            </a:r>
            <a:r>
              <a:rPr lang="pt-PT" altLang="zh-CN" sz="2600" b="1" dirty="0">
                <a:latin typeface="Verdana" panose="020B0604030504040204" pitchFamily="34" charset="0"/>
              </a:rPr>
              <a:t> &amp; Instagram</a:t>
            </a:r>
            <a:r>
              <a:rPr lang="pt-PT" altLang="zh-CN" sz="2600" dirty="0">
                <a:latin typeface="Verdana" panose="020B0604030504040204" pitchFamily="34" charset="0"/>
              </a:rPr>
              <a:t>); </a:t>
            </a:r>
          </a:p>
          <a:p>
            <a:pPr lvl="1" eaLnBrk="1" hangingPunct="1"/>
            <a:r>
              <a:rPr lang="pt-PT" altLang="zh-CN" sz="2600" dirty="0">
                <a:latin typeface="Verdana" panose="020B0604030504040204" pitchFamily="34" charset="0"/>
              </a:rPr>
              <a:t>Partilha de vídeos (</a:t>
            </a:r>
            <a:r>
              <a:rPr lang="pt-PT" altLang="zh-CN" sz="2600" b="1" dirty="0">
                <a:latin typeface="Verdana" panose="020B0604030504040204" pitchFamily="34" charset="0"/>
              </a:rPr>
              <a:t>YouTube</a:t>
            </a:r>
            <a:r>
              <a:rPr lang="pt-PT" altLang="zh-CN" sz="2600" dirty="0">
                <a:latin typeface="Verdana" panose="020B0604030504040204" pitchFamily="34" charset="0"/>
              </a:rPr>
              <a:t>); </a:t>
            </a:r>
          </a:p>
          <a:p>
            <a:pPr lvl="1" eaLnBrk="1" hangingPunct="1"/>
            <a:r>
              <a:rPr lang="pt-PT" altLang="zh-CN" sz="2600" dirty="0">
                <a:latin typeface="Verdana" panose="020B0604030504040204" pitchFamily="34" charset="0"/>
              </a:rPr>
              <a:t>Partilha de apresentações online (</a:t>
            </a:r>
            <a:r>
              <a:rPr lang="pt-PT" altLang="zh-CN" sz="2600" b="1" dirty="0" err="1">
                <a:latin typeface="Verdana" panose="020B0604030504040204" pitchFamily="34" charset="0"/>
              </a:rPr>
              <a:t>Slideshare</a:t>
            </a:r>
            <a:r>
              <a:rPr lang="pt-PT" altLang="zh-CN" sz="2600" dirty="0">
                <a:latin typeface="Verdana" panose="020B0604030504040204" pitchFamily="34" charset="0"/>
              </a:rPr>
              <a:t>);</a:t>
            </a:r>
          </a:p>
          <a:p>
            <a:pPr lvl="1" eaLnBrk="1" hangingPunct="1"/>
            <a:r>
              <a:rPr lang="pt-PT" altLang="zh-CN" sz="2600" dirty="0">
                <a:latin typeface="Verdana" panose="020B0604030504040204" pitchFamily="34" charset="0"/>
              </a:rPr>
              <a:t> Redes sociais (Facebook, </a:t>
            </a:r>
            <a:r>
              <a:rPr lang="pt-PT" altLang="zh-CN" sz="2600" dirty="0" err="1">
                <a:latin typeface="Verdana" panose="020B0604030504040204" pitchFamily="34" charset="0"/>
              </a:rPr>
              <a:t>OrKut</a:t>
            </a:r>
            <a:r>
              <a:rPr lang="pt-PT" altLang="zh-CN" sz="2600" dirty="0">
                <a:latin typeface="Verdana" panose="020B0604030504040204" pitchFamily="34" charset="0"/>
              </a:rPr>
              <a:t> e MySpace). </a:t>
            </a:r>
            <a:endParaRPr lang="pt-PT" alt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58E6AD52-D6AF-63B5-B44D-90833135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47675"/>
            <a:ext cx="8507413" cy="725488"/>
          </a:xfrm>
        </p:spPr>
        <p:txBody>
          <a:bodyPr/>
          <a:lstStyle/>
          <a:p>
            <a:pPr algn="ctr" eaLnBrk="1" hangingPunct="1"/>
            <a:r>
              <a:rPr lang="pt-PT" alt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 em grupo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AD8000DB-8CB8-F9DF-9147-949C3AB1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54C495-1402-FF49-9F62-AB02AE9B1495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44BA19-542A-6B4F-0D4A-8C7D8B36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1700213"/>
            <a:ext cx="8550275" cy="15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40000"/>
              </a:lnSpc>
            </a:pPr>
            <a:r>
              <a:rPr lang="pt-PT" altLang="en-MZ" b="1" dirty="0">
                <a:solidFill>
                  <a:srgbClr val="FF0000"/>
                </a:solidFill>
              </a:rPr>
              <a:t>Relevância de ferramentas Web 2.0 para a escrita digital e como estratégia de comunicação.</a:t>
            </a:r>
          </a:p>
          <a:p>
            <a:pPr marL="0" indent="0" algn="just">
              <a:lnSpc>
                <a:spcPct val="140000"/>
              </a:lnSpc>
            </a:pPr>
            <a:endParaRPr lang="pt-PT" altLang="en-MZ" dirty="0"/>
          </a:p>
          <a:p>
            <a:pPr marL="285750" indent="-28575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pt-PT" altLang="en-MZ" sz="1600"/>
              <a:t>Apresentação </a:t>
            </a:r>
            <a:r>
              <a:rPr lang="pt-PT" altLang="en-MZ" sz="1600" dirty="0"/>
              <a:t>de 10 minutos no </a:t>
            </a:r>
            <a:r>
              <a:rPr lang="pt-PT" altLang="en-MZ" sz="1600"/>
              <a:t>máximo (em PPT)</a:t>
            </a:r>
            <a:endParaRPr lang="pt-PT" altLang="en-MZ" sz="1600" dirty="0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7026BA8D-C136-83A2-4CFD-4B3617F2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9863"/>
            <a:ext cx="849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1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4">
            <a:extLst>
              <a:ext uri="{FF2B5EF4-FFF2-40B4-BE49-F238E27FC236}">
                <a16:creationId xmlns:a16="http://schemas.microsoft.com/office/drawing/2014/main" id="{E72C268D-A892-1D88-E0EF-7BA46F2B6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66AF02-F9A4-1F49-AD01-3C080FCA76B4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2E5D5D9-579B-4800-FE6F-B64B32DA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481138"/>
            <a:ext cx="8569325" cy="1443037"/>
          </a:xfrm>
        </p:spPr>
        <p:txBody>
          <a:bodyPr/>
          <a:lstStyle/>
          <a:p>
            <a:pPr eaLnBrk="1" hangingPunct="1"/>
            <a:r>
              <a:rPr lang="pt-BR" altLang="en-US" b="1">
                <a:latin typeface="Arial Black" panose="020B0604020202020204" pitchFamily="34" charset="0"/>
              </a:rPr>
              <a:t>INTRODUÇÃO A SERVIÇOS E FERRAMENTAS WEB 2.0</a:t>
            </a:r>
            <a:endParaRPr lang="en-GB" altLang="en-US" sz="3200">
              <a:latin typeface="Arial Black" panose="020B0604020202020204" pitchFamily="34" charset="0"/>
            </a:endParaRPr>
          </a:p>
        </p:txBody>
      </p:sp>
      <p:sp>
        <p:nvSpPr>
          <p:cNvPr id="36868" name="Subtitle 1">
            <a:extLst>
              <a:ext uri="{FF2B5EF4-FFF2-40B4-BE49-F238E27FC236}">
                <a16:creationId xmlns:a16="http://schemas.microsoft.com/office/drawing/2014/main" id="{CFA32EEC-594D-15DE-DDB6-BE157DCB9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A245720-3364-FDB3-A906-115E4E0AE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4905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altLang="zh-CN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Web 2.0 segundo </a:t>
            </a:r>
            <a:r>
              <a:rPr lang="pt-PT" altLang="zh-CN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Hayman</a:t>
            </a:r>
            <a:r>
              <a:rPr lang="pt-PT" altLang="zh-CN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altLang="zh-CN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(2007) </a:t>
            </a:r>
            <a:endParaRPr lang="pt-P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B7691C07-76F8-FE1B-964C-8E68EA1E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B6ED94-B76A-2145-B389-7120ECC88689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A539DBE-7CC7-5262-54E0-781B92C7EF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56932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 “Web 2.0” é um conjunto de serviços baseados na Web com componentes de partilha e colaboração social onde todas as comunidades têm o direito de contribuir e têm o controlo total dos conteúdos.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B5508C0-8B40-EAD2-7CAE-E8A563D9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 de Abordagem</a:t>
            </a:r>
          </a:p>
        </p:txBody>
      </p:sp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46E27A6-2DA5-6F09-CE57-B9CBE7E8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B52041-ECC0-C143-8E5B-4269180FE1C7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9459" name="Content Placeholder 6" descr="aula5_web123.jpg">
            <a:extLst>
              <a:ext uri="{FF2B5EF4-FFF2-40B4-BE49-F238E27FC236}">
                <a16:creationId xmlns:a16="http://schemas.microsoft.com/office/drawing/2014/main" id="{16C13CC4-F48B-7342-6388-03C9E9C27AB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196975"/>
            <a:ext cx="6740525" cy="4933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069E220-A0D3-C6E3-F369-9CCA7CDD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5888"/>
            <a:ext cx="8391525" cy="576262"/>
          </a:xfrm>
        </p:spPr>
        <p:txBody>
          <a:bodyPr/>
          <a:lstStyle/>
          <a:p>
            <a:pPr algn="ctr" eaLnBrk="1" hangingPunct="1"/>
            <a:r>
              <a:rPr lang="pt-PT" altLang="zh-CN" sz="3600" b="1">
                <a:latin typeface="Verdana" panose="020B0604030504040204" pitchFamily="34" charset="0"/>
                <a:ea typeface="宋体" panose="02010600030101010101" pitchFamily="2" charset="-122"/>
              </a:rPr>
              <a:t>Web 2.0: Algumas ferramentas</a:t>
            </a:r>
            <a:endParaRPr lang="pt-PT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9F4FB459-7E62-E943-5D45-4BEFBDEA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C63C6C-C046-3C4F-85E2-B83461D17BEF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483" name="Content Placeholder 6" descr="aula5_web2.png">
            <a:extLst>
              <a:ext uri="{FF2B5EF4-FFF2-40B4-BE49-F238E27FC236}">
                <a16:creationId xmlns:a16="http://schemas.microsoft.com/office/drawing/2014/main" id="{CB1F15AD-A51D-35BD-1960-C99AF438E40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01663"/>
            <a:ext cx="6408738" cy="5922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EF782A7-7E12-F699-FF14-7722586D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772400" cy="723900"/>
          </a:xfrm>
        </p:spPr>
        <p:txBody>
          <a:bodyPr/>
          <a:lstStyle/>
          <a:p>
            <a:pPr algn="ctr"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endereços de serviços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CC8C08BC-591B-659C-393B-37D5ACAE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88E35D-535E-A145-A4D3-1696FDA4B98A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55D8B3E-F682-DAB0-F72F-37A2FC9151E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0825" y="1412875"/>
            <a:ext cx="8497888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2"/>
              </a:rPr>
              <a:t>http://www.wikipedia.org</a:t>
            </a:r>
            <a:r>
              <a:rPr lang="pt-PT" altLang="zh-CN" sz="2000" dirty="0">
                <a:latin typeface="Verdana" panose="020B0604030504040204" pitchFamily="34" charset="0"/>
              </a:rPr>
              <a:t>(conteúdos colaborativos)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hlinkClick r:id="rId3"/>
              </a:rPr>
              <a:t>http://www.wikis.uem.mz</a:t>
            </a:r>
            <a:r>
              <a:rPr lang="pt-PT" altLang="zh-CN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</a:rPr>
              <a:t> (conteúdos colaborativo da UEM)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</a:rPr>
              <a:t> </a:t>
            </a:r>
            <a:r>
              <a:rPr lang="pt-PT" altLang="zh-CN" sz="2000" dirty="0">
                <a:latin typeface="Verdana" panose="020B0604030504040204" pitchFamily="34" charset="0"/>
                <a:hlinkClick r:id="rId4"/>
              </a:rPr>
              <a:t>http://www.blogspot.com</a:t>
            </a:r>
            <a:r>
              <a:rPr lang="pt-PT" altLang="zh-CN" sz="2000" dirty="0">
                <a:latin typeface="Verdana" panose="020B0604030504040204" pitchFamily="34" charset="0"/>
              </a:rPr>
              <a:t> (registo e uso gratuito de blogs)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5"/>
              </a:rPr>
              <a:t>http://www.blogs.uem.mz</a:t>
            </a:r>
            <a:r>
              <a:rPr lang="pt-PT" altLang="zh-CN" sz="2000" dirty="0">
                <a:latin typeface="Verdana" panose="020B0604030504040204" pitchFamily="34" charset="0"/>
              </a:rPr>
              <a:t> (partilha de ideias na UEM)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6"/>
              </a:rPr>
              <a:t>http://www.SlideShare.net</a:t>
            </a:r>
            <a:r>
              <a:rPr lang="pt-PT" altLang="zh-CN" sz="2000" dirty="0">
                <a:latin typeface="Verdana" panose="020B0604030504040204" pitchFamily="34" charset="0"/>
              </a:rPr>
              <a:t> (partilha conteúdos/apresentações)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7"/>
              </a:rPr>
              <a:t>http://www.youtube.com</a:t>
            </a:r>
            <a:r>
              <a:rPr lang="pt-PT" altLang="zh-CN" sz="2000" dirty="0">
                <a:latin typeface="Verdana" panose="020B0604030504040204" pitchFamily="34" charset="0"/>
              </a:rPr>
              <a:t> (partilha gratuita vídeos)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8"/>
              </a:rPr>
              <a:t>http://www.facebook.com</a:t>
            </a:r>
            <a:r>
              <a:rPr lang="pt-PT" altLang="zh-CN" sz="2000" dirty="0">
                <a:latin typeface="Verdana" panose="020B0604030504040204" pitchFamily="34" charset="0"/>
              </a:rPr>
              <a:t>(rede social)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pt-PT" altLang="zh-CN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pt-PT" altLang="zh-CN" sz="2000" dirty="0">
                <a:latin typeface="Verdana" panose="020B0604030504040204" pitchFamily="34" charset="0"/>
                <a:hlinkClick r:id="rId9"/>
              </a:rPr>
              <a:t>http://twitter.com</a:t>
            </a:r>
            <a:r>
              <a:rPr lang="pt-PT" altLang="zh-CN" sz="2000" dirty="0">
                <a:latin typeface="Verdana" panose="020B0604030504040204" pitchFamily="34" charset="0"/>
              </a:rPr>
              <a:t>(rede social para </a:t>
            </a:r>
            <a:r>
              <a:rPr lang="pt-PT" altLang="zh-CN" sz="2000" dirty="0" err="1">
                <a:latin typeface="Verdana" panose="020B0604030504040204" pitchFamily="34" charset="0"/>
              </a:rPr>
              <a:t>microblogging</a:t>
            </a:r>
            <a:r>
              <a:rPr lang="pt-PT" altLang="zh-CN" sz="2000" dirty="0">
                <a:latin typeface="Verdana" panose="020B060403050404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C3CDC83-DB1B-A73A-5CBC-F9C1CFF8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de Blog/Blogue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1A7234E7-7882-6F7F-A2FE-CD96E1C7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DEED16-7B1E-8245-AF1E-FAF9B064E182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7B1D56F-74BE-8BA2-EF8B-B8F664B226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8497887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Termo criado por Jorn Barger em 1997.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Página na Internet, frequentemente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actualizada mediante a colocação de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mensagens ou comentários</a:t>
            </a:r>
            <a:r>
              <a:rPr lang="pt-PT" altLang="zh-CN">
                <a:latin typeface="Verdana" panose="020B0604030504040204" pitchFamily="34" charset="0"/>
              </a:rPr>
              <a:t>, constituídos por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 b="1">
                <a:latin typeface="Verdana" panose="020B0604030504040204" pitchFamily="34" charset="0"/>
              </a:rPr>
              <a:t>imagens e/ou textos </a:t>
            </a:r>
            <a:r>
              <a:rPr lang="pt-PT" altLang="zh-CN">
                <a:latin typeface="Verdana" panose="020B0604030504040204" pitchFamily="34" charset="0"/>
              </a:rPr>
              <a:t>pequenos que, na sua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maioria, incluem </a:t>
            </a:r>
            <a:r>
              <a:rPr lang="pt-PT" altLang="zh-CN" b="1">
                <a:latin typeface="Verdana" panose="020B0604030504040204" pitchFamily="34" charset="0"/>
              </a:rPr>
              <a:t>ligações</a:t>
            </a:r>
            <a:r>
              <a:rPr lang="pt-PT" altLang="zh-CN">
                <a:latin typeface="Verdana" panose="020B0604030504040204" pitchFamily="34" charset="0"/>
              </a:rPr>
              <a:t> para sítios de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interesse e/ou comentários e pensamentos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individuais e apresentando-se na ordem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altLang="zh-CN">
                <a:latin typeface="Verdana" panose="020B0604030504040204" pitchFamily="34" charset="0"/>
              </a:rPr>
              <a:t>cronológica reversa (Gomes, 2005).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E2413C8-6D2E-2A3C-911D-853B4464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796925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elementos dum blog</a:t>
            </a:r>
            <a:endParaRPr lang="pt-PT" altLang="en-US" sz="4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329755D-337E-876D-2E5D-A72E5C4E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D36F13-0A89-2C42-849C-5EF544084797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6A714B-A0CD-56D1-677D-F5A975F7B4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214438"/>
            <a:ext cx="8393112" cy="3870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altLang="zh-CN" b="1">
                <a:latin typeface="Verdana" panose="020B0604030504040204" pitchFamily="34" charset="0"/>
              </a:rPr>
              <a:t>Categoria</a:t>
            </a:r>
            <a:r>
              <a:rPr lang="pt-PT" altLang="zh-CN">
                <a:latin typeface="Verdana" panose="020B0604030504040204" pitchFamily="34" charset="0"/>
              </a:rPr>
              <a:t> – categoria do post (pode ser uma ou várias);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 b="1">
                <a:latin typeface="Verdana" panose="020B0604030504040204" pitchFamily="34" charset="0"/>
              </a:rPr>
              <a:t>Título </a:t>
            </a:r>
            <a:r>
              <a:rPr lang="pt-PT" altLang="zh-CN">
                <a:latin typeface="Verdana" panose="020B0604030504040204" pitchFamily="34" charset="0"/>
              </a:rPr>
              <a:t>– o título principal do post; 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 b="1">
                <a:latin typeface="Verdana" panose="020B0604030504040204" pitchFamily="34" charset="0"/>
              </a:rPr>
              <a:t>Corpo da mensagem</a:t>
            </a:r>
            <a:r>
              <a:rPr lang="pt-PT" altLang="zh-CN">
                <a:latin typeface="Verdana" panose="020B0604030504040204" pitchFamily="34" charset="0"/>
              </a:rPr>
              <a:t> – o conteúdo principal da mensagem;</a:t>
            </a:r>
          </a:p>
          <a:p>
            <a:pPr eaLnBrk="1" hangingPunct="1">
              <a:lnSpc>
                <a:spcPct val="8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zh-CN" b="1">
                <a:latin typeface="Verdana" panose="020B0604030504040204" pitchFamily="34" charset="0"/>
              </a:rPr>
              <a:t>Comentários</a:t>
            </a:r>
            <a:r>
              <a:rPr lang="pt-PT" altLang="zh-CN">
                <a:latin typeface="Verdana" panose="020B0604030504040204" pitchFamily="34" charset="0"/>
              </a:rPr>
              <a:t> – comentários adicionais colocados pelos leitores;</a:t>
            </a: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PT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A769410-A6B1-8588-ED92-56E277D2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3375"/>
            <a:ext cx="7772400" cy="652463"/>
          </a:xfrm>
        </p:spPr>
        <p:txBody>
          <a:bodyPr/>
          <a:lstStyle/>
          <a:p>
            <a:pPr eaLnBrk="1" hangingPunct="1"/>
            <a:r>
              <a:rPr lang="pt-PT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Vantagens dum blog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DFF0FFC-43AD-F6E2-E994-62DBA60E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A2EBC2-560F-A04C-BB93-C0F41BE5B716}" type="slidenum">
              <a:rPr lang="en-GB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56B231-7AA3-4450-7A35-56FE6F9017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4732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Permitem criar páginas com facilidade…não precisa ter muita experiência técnica;</a:t>
            </a:r>
          </a:p>
          <a:p>
            <a:pPr eaLnBrk="1" hangingPunct="1">
              <a:lnSpc>
                <a:spcPct val="9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Possibilitam a filtragem de conteúdos para várias entradas do blog (por data, categoria, autor ou outros atributos);</a:t>
            </a:r>
          </a:p>
          <a:p>
            <a:pPr eaLnBrk="1" hangingPunct="1">
              <a:lnSpc>
                <a:spcPct val="90000"/>
              </a:lnSpc>
            </a:pPr>
            <a:endParaRPr lang="en-GB" altLang="zh-CN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altLang="zh-CN">
                <a:latin typeface="Verdana" panose="020B0604030504040204" pitchFamily="34" charset="0"/>
              </a:rPr>
              <a:t>Várias plataformas dos blogs permitem que o administrador convide e adicione outros autores que tenham permissão e acesso facilitado para gestão.</a:t>
            </a:r>
            <a:endParaRPr lang="pt-PT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10450</TotalTime>
  <Words>1137</Words>
  <Application>Microsoft Macintosh PowerPoint</Application>
  <PresentationFormat>On-screen Show (4:3)</PresentationFormat>
  <Paragraphs>150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Franklin Gothic Book</vt:lpstr>
      <vt:lpstr>Perpetua</vt:lpstr>
      <vt:lpstr>Verdana</vt:lpstr>
      <vt:lpstr>Wingdings</vt:lpstr>
      <vt:lpstr>Wingdings 2</vt:lpstr>
      <vt:lpstr>Equity</vt:lpstr>
      <vt:lpstr>Introdução da Web 2.0 como suporte para escrita digital</vt:lpstr>
      <vt:lpstr>Conceito Web 2.0</vt:lpstr>
      <vt:lpstr>Web 2.0 segundo Hayman (2007) </vt:lpstr>
      <vt:lpstr>Mudança de Abordagem</vt:lpstr>
      <vt:lpstr>Web 2.0: Algumas ferramentas</vt:lpstr>
      <vt:lpstr>Alguns endereços de serviços</vt:lpstr>
      <vt:lpstr>Conceito de Blog/Blogue</vt:lpstr>
      <vt:lpstr>Alguns elementos dum blog</vt:lpstr>
      <vt:lpstr>Vantagens dum blog</vt:lpstr>
      <vt:lpstr>Vantagens dum blog(Cont.)</vt:lpstr>
      <vt:lpstr>Potencialidades educativas</vt:lpstr>
      <vt:lpstr>Usos pedagógicos de blogs (Gomes, 2005)</vt:lpstr>
      <vt:lpstr>Usos jornalísticos de blogs</vt:lpstr>
      <vt:lpstr>Definição - Wiki</vt:lpstr>
      <vt:lpstr>Potencialidades educativas da Wiki (Duffy &amp; Bruns, 2006) </vt:lpstr>
      <vt:lpstr>Blogs &amp; Wikis</vt:lpstr>
      <vt:lpstr>PodCast</vt:lpstr>
      <vt:lpstr>PodCast</vt:lpstr>
      <vt:lpstr>Exemplos:</vt:lpstr>
      <vt:lpstr>Ferramentas de partilha de conteúdos</vt:lpstr>
      <vt:lpstr>Trabalho em grupo</vt:lpstr>
      <vt:lpstr>INTRODUÇÃO A SERVIÇOS E FERRAMENTAS WEB 2.0</vt:lpstr>
    </vt:vector>
  </TitlesOfParts>
  <Company>rgu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Disposition  and the achievement of critical thinking outcomes in SCPHN education</dc:title>
  <dc:creator>fiona bebgie</dc:creator>
  <cp:lastModifiedBy>L. Neves Domingos</cp:lastModifiedBy>
  <cp:revision>112</cp:revision>
  <cp:lastPrinted>2015-02-15T16:22:23Z</cp:lastPrinted>
  <dcterms:created xsi:type="dcterms:W3CDTF">2008-04-01T17:29:37Z</dcterms:created>
  <dcterms:modified xsi:type="dcterms:W3CDTF">2024-11-15T07:50:43Z</dcterms:modified>
</cp:coreProperties>
</file>