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3" r:id="rId3"/>
    <p:sldId id="278" r:id="rId4"/>
    <p:sldId id="270" r:id="rId5"/>
    <p:sldId id="287" r:id="rId6"/>
    <p:sldId id="288" r:id="rId7"/>
    <p:sldId id="271" r:id="rId8"/>
    <p:sldId id="272" r:id="rId9"/>
    <p:sldId id="269" r:id="rId10"/>
    <p:sldId id="279" r:id="rId11"/>
    <p:sldId id="281" r:id="rId12"/>
    <p:sldId id="286" r:id="rId13"/>
    <p:sldId id="284" r:id="rId14"/>
    <p:sldId id="273" r:id="rId15"/>
    <p:sldId id="280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7"/>
    <p:restoredTop sz="93595"/>
  </p:normalViewPr>
  <p:slideViewPr>
    <p:cSldViewPr snapToGrid="0">
      <p:cViewPr varScale="1">
        <p:scale>
          <a:sx n="118" d="100"/>
          <a:sy n="118" d="100"/>
        </p:scale>
        <p:origin x="2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6D7732-EA03-4AA8-8EDB-5239CE90B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5F2CF-5FA9-44FE-83A1-0B07BAFC77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9318D-874E-4F45-8CD2-0BE88B12CBE4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1FDE-A69E-41B3-B8AC-FCC3F1475D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78732-EE6F-4855-9F3D-D7C9026450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9B64B-CD26-40D6-8FCE-0606E03AB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72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E5E56-61D3-CB42-B76C-507F52DAD5B1}" type="datetimeFigureOut">
              <a:rPr lang="pt-PT" smtClean="0"/>
              <a:t>06/12/24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C121B-4FF7-5A4F-9800-8C4C19AE90A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470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1969 Nascimento</a:t>
            </a:r>
            <a:r>
              <a:rPr lang="pt-PT" baseline="0" dirty="0"/>
              <a:t> da internet – Departamento da Defesa dos EUA</a:t>
            </a:r>
          </a:p>
          <a:p>
            <a:r>
              <a:rPr lang="pt-PT" baseline="0" dirty="0"/>
              <a:t>1992 Referencia para a versão actual de internet que temos usado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85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Estratégia</a:t>
            </a:r>
            <a:r>
              <a:rPr lang="en-US" dirty="0"/>
              <a:t> de </a:t>
            </a:r>
            <a:r>
              <a:rPr lang="en-US" dirty="0" err="1"/>
              <a:t>Ciência</a:t>
            </a:r>
            <a:r>
              <a:rPr lang="en-US" dirty="0"/>
              <a:t>, </a:t>
            </a:r>
            <a:r>
              <a:rPr lang="en-US" dirty="0" err="1"/>
              <a:t>Tecnologia</a:t>
            </a:r>
            <a:r>
              <a:rPr lang="en-US" dirty="0"/>
              <a:t> e </a:t>
            </a:r>
            <a:r>
              <a:rPr lang="en-US" dirty="0" err="1"/>
              <a:t>Inovação</a:t>
            </a:r>
            <a:r>
              <a:rPr lang="en-US" dirty="0"/>
              <a:t> de </a:t>
            </a:r>
            <a:r>
              <a:rPr lang="en-US" dirty="0" err="1"/>
              <a:t>Moçambique</a:t>
            </a:r>
            <a:r>
              <a:rPr lang="en-US" dirty="0"/>
              <a:t> (</a:t>
            </a:r>
            <a:r>
              <a:rPr lang="en-US" i="1" dirty="0"/>
              <a:t>ECTIM</a:t>
            </a:r>
            <a:r>
              <a:rPr lang="en-US" dirty="0"/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14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Estratégia</a:t>
            </a:r>
            <a:r>
              <a:rPr lang="en-US" dirty="0"/>
              <a:t> de </a:t>
            </a:r>
            <a:r>
              <a:rPr lang="en-US" dirty="0" err="1"/>
              <a:t>Ciência</a:t>
            </a:r>
            <a:r>
              <a:rPr lang="en-US" dirty="0"/>
              <a:t>, </a:t>
            </a:r>
            <a:r>
              <a:rPr lang="en-US" dirty="0" err="1"/>
              <a:t>Tecnologia</a:t>
            </a:r>
            <a:r>
              <a:rPr lang="en-US" dirty="0"/>
              <a:t> e </a:t>
            </a:r>
            <a:r>
              <a:rPr lang="en-US" dirty="0" err="1"/>
              <a:t>Inovação</a:t>
            </a:r>
            <a:r>
              <a:rPr lang="en-US" dirty="0"/>
              <a:t> de </a:t>
            </a:r>
            <a:r>
              <a:rPr lang="en-US" dirty="0" err="1"/>
              <a:t>Moçambique</a:t>
            </a:r>
            <a:r>
              <a:rPr lang="en-US" dirty="0"/>
              <a:t> (</a:t>
            </a:r>
            <a:r>
              <a:rPr lang="en-US" i="1" dirty="0"/>
              <a:t>ECTIM</a:t>
            </a:r>
            <a:r>
              <a:rPr lang="en-US" dirty="0"/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209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ter em conta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3019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Enorme</a:t>
            </a:r>
            <a:r>
              <a:rPr lang="pt-PT" baseline="0" dirty="0"/>
              <a:t> diversidade de ferramentas disponíveis para vários fins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7369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Facilidade de uso das ferramentas (</a:t>
            </a:r>
            <a:r>
              <a:rPr lang="pt-PT" dirty="0" err="1"/>
              <a:t>gratis</a:t>
            </a:r>
            <a:r>
              <a:rPr lang="pt-PT" dirty="0"/>
              <a:t>)</a:t>
            </a:r>
          </a:p>
          <a:p>
            <a:r>
              <a:rPr lang="pt-PT" dirty="0"/>
              <a:t>Aumento</a:t>
            </a:r>
            <a:r>
              <a:rPr lang="pt-PT" baseline="0" dirty="0"/>
              <a:t> exponencial de utilizadores</a:t>
            </a:r>
          </a:p>
          <a:p>
            <a:r>
              <a:rPr lang="pt-PT" baseline="0" dirty="0"/>
              <a:t>Produção colaborativa de conhecimentos (caso da </a:t>
            </a:r>
            <a:r>
              <a:rPr lang="pt-PT" baseline="0" dirty="0" err="1"/>
              <a:t>Wikipedia</a:t>
            </a:r>
            <a:r>
              <a:rPr lang="pt-PT" baseline="0" dirty="0"/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116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Africa</a:t>
            </a:r>
            <a:r>
              <a:rPr lang="pt-PT" dirty="0"/>
              <a:t> abaixo da média mundial em termos de acesso</a:t>
            </a:r>
            <a:r>
              <a:rPr lang="pt-PT" baseline="0" dirty="0"/>
              <a:t> a internet mas com um crescimento melhorado com o advento da telefonia móvel (veremos mais a frente os números)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51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Africa</a:t>
            </a:r>
            <a:r>
              <a:rPr lang="pt-PT" dirty="0"/>
              <a:t> abaixo da média mundial em termos de acesso</a:t>
            </a:r>
            <a:r>
              <a:rPr lang="pt-PT" baseline="0" dirty="0"/>
              <a:t> a internet mas com um crescimento melhorado com o advento da telefonia móvel (veremos mais a frente os números)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590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Africa</a:t>
            </a:r>
            <a:r>
              <a:rPr lang="pt-PT" dirty="0"/>
              <a:t> abaixo da média mundial em termos de acesso</a:t>
            </a:r>
            <a:r>
              <a:rPr lang="pt-PT" baseline="0" dirty="0"/>
              <a:t> a internet mas com um crescimento melhorado com o advento da telefonia móvel (veremos mais a frente os números)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093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Baixa percentagem de penetração</a:t>
            </a:r>
            <a:r>
              <a:rPr lang="pt-PT" baseline="0" dirty="0"/>
              <a:t> da internet</a:t>
            </a:r>
            <a:endParaRPr lang="pt-PT" dirty="0"/>
          </a:p>
          <a:p>
            <a:r>
              <a:rPr lang="pt-PT" dirty="0" err="1"/>
              <a:t>Smartphones</a:t>
            </a:r>
            <a:r>
              <a:rPr lang="pt-PT" dirty="0"/>
              <a:t> a evoluir (capacidade para aceder internet e conteúdos multimédia) e com preços mais baixos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683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Alguma referência a reter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293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Milhares de ferramentas Web</a:t>
            </a:r>
            <a:r>
              <a:rPr lang="pt-PT" baseline="0" dirty="0"/>
              <a:t> 2.0</a:t>
            </a:r>
          </a:p>
          <a:p>
            <a:r>
              <a:rPr lang="pt-PT" baseline="0" dirty="0"/>
              <a:t>Escolha depende de factores como facilidade de uso, objectivos a alcançar entre outros (comunicar, marketing, interacção online </a:t>
            </a:r>
            <a:r>
              <a:rPr lang="pt-PT" baseline="0" dirty="0" err="1"/>
              <a:t>etc</a:t>
            </a:r>
            <a:r>
              <a:rPr lang="pt-PT" baseline="0" dirty="0"/>
              <a:t>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350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BAC18-F48D-4317-965D-625A6004646A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87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7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1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1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9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3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5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AE293-1268-4CE3-B631-57DEE6E4A476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1525-BB63-4416-8AD7-B57660E6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42964-4F36-48A1-85F0-E2D535F61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630" y="2663817"/>
            <a:ext cx="8586627" cy="2116824"/>
          </a:xfrm>
        </p:spPr>
        <p:txBody>
          <a:bodyPr>
            <a:noAutofit/>
          </a:bodyPr>
          <a:lstStyle/>
          <a:p>
            <a:r>
              <a:rPr lang="pt-PT" sz="4400" b="1" i="1" dirty="0">
                <a:latin typeface="Garamond" panose="02020404030301010803" pitchFamily="18" charset="0"/>
              </a:rPr>
              <a:t>O potencial da internet e das redes sociais para a maximização da comunicação </a:t>
            </a:r>
            <a:endParaRPr lang="pt-PT" sz="44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ED78A-0DC0-434B-AC65-212146F46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68" y="6384556"/>
            <a:ext cx="2926080" cy="31772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err="1">
                <a:latin typeface="Garamond" panose="02020404030301010803" pitchFamily="18" charset="0"/>
              </a:rPr>
              <a:t>Novembro</a:t>
            </a:r>
            <a:r>
              <a:rPr lang="en-US" sz="1800" dirty="0">
                <a:latin typeface="Garamond" panose="02020404030301010803" pitchFamily="18" charset="0"/>
              </a:rPr>
              <a:t> de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E97D6-0E48-4F1E-8784-4338EFE7CA51}"/>
              </a:ext>
            </a:extLst>
          </p:cNvPr>
          <p:cNvSpPr txBox="1"/>
          <p:nvPr/>
        </p:nvSpPr>
        <p:spPr>
          <a:xfrm>
            <a:off x="2275689" y="5120933"/>
            <a:ext cx="430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Luís Neves Domingos, PhD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720476-70DF-5E42-BFB5-D20291FEB589}"/>
              </a:ext>
            </a:extLst>
          </p:cNvPr>
          <p:cNvSpPr/>
          <p:nvPr/>
        </p:nvSpPr>
        <p:spPr>
          <a:xfrm>
            <a:off x="1221888" y="370507"/>
            <a:ext cx="771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800" b="1" dirty="0">
                <a:latin typeface="Garamond" panose="02020404030301010803" pitchFamily="18" charset="0"/>
              </a:rPr>
              <a:t>Tema: </a:t>
            </a:r>
            <a:r>
              <a:rPr lang="pt-PT" sz="4800" b="1" dirty="0">
                <a:solidFill>
                  <a:srgbClr val="FF0000"/>
                </a:solidFill>
                <a:latin typeface="Garamond" panose="02020404030301010803" pitchFamily="18" charset="0"/>
              </a:rPr>
              <a:t>Redes sociais na Web </a:t>
            </a:r>
            <a:endParaRPr lang="pt-PT" sz="48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0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43" y="250371"/>
            <a:ext cx="7963988" cy="1066800"/>
          </a:xfrm>
        </p:spPr>
        <p:txBody>
          <a:bodyPr>
            <a:normAutofit fontScale="90000"/>
          </a:bodyPr>
          <a:lstStyle/>
          <a:p>
            <a:pPr algn="l"/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Redes sociais: </a:t>
            </a:r>
            <a:r>
              <a:rPr lang="pt-PT" b="1" dirty="0">
                <a:latin typeface="Garamond" panose="02020404030301010803" pitchFamily="18" charset="0"/>
              </a:rPr>
              <a:t>O conceito/potencial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574074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pt-PT" sz="4000" dirty="0">
                <a:latin typeface="Garamond" panose="02020404030301010803" pitchFamily="18" charset="0"/>
                <a:cs typeface="Arial" pitchFamily="34" charset="0"/>
              </a:rPr>
              <a:t>“</a:t>
            </a:r>
            <a:r>
              <a:rPr lang="pt-PT" sz="3600" i="1" dirty="0">
                <a:latin typeface="Garamond" panose="02020404030301010803" pitchFamily="18" charset="0"/>
                <a:cs typeface="Arial" pitchFamily="34" charset="0"/>
              </a:rPr>
              <a:t>conjunto de relações entre pessoas ou organizações que partilham interesses, conhecimentos e valores comuns, por meio da internet</a:t>
            </a:r>
            <a:r>
              <a:rPr lang="pt-PT" sz="3600" dirty="0">
                <a:latin typeface="Garamond" panose="02020404030301010803" pitchFamily="18" charset="0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5370" y="3270013"/>
            <a:ext cx="576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>
                <a:latin typeface="Garamond" panose="02020404030301010803" pitchFamily="18" charset="0"/>
              </a:rPr>
              <a:t>Fonte: Dicionário da Língua Portuguesa com Acordo Ortográfico. Porto Editora, 2003-2016. </a:t>
            </a:r>
            <a:br>
              <a:rPr lang="pt-PT" sz="1200" dirty="0">
                <a:latin typeface="Garamond" panose="02020404030301010803" pitchFamily="18" charset="0"/>
              </a:rPr>
            </a:br>
            <a:r>
              <a:rPr lang="pt-PT" sz="1200" dirty="0">
                <a:latin typeface="Garamond" panose="02020404030301010803" pitchFamily="18" charset="0"/>
              </a:rPr>
              <a:t>[http://www.infopedia.pt/dicionarios/lingua-portuguesa/rede social]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4B4C80-41CF-F64C-8CDB-CBCE0461597F}"/>
              </a:ext>
            </a:extLst>
          </p:cNvPr>
          <p:cNvSpPr/>
          <p:nvPr/>
        </p:nvSpPr>
        <p:spPr>
          <a:xfrm>
            <a:off x="174171" y="4148965"/>
            <a:ext cx="87956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“</a:t>
            </a:r>
            <a:r>
              <a:rPr lang="en-US" sz="2800" i="1" dirty="0">
                <a:latin typeface="Garamond" panose="02020404030301010803" pitchFamily="18" charset="0"/>
              </a:rPr>
              <a:t>a </a:t>
            </a:r>
            <a:r>
              <a:rPr lang="en-US" sz="2800" i="1" dirty="0" err="1">
                <a:latin typeface="Garamond" panose="02020404030301010803" pitchFamily="18" charset="0"/>
              </a:rPr>
              <a:t>expressão</a:t>
            </a:r>
            <a:r>
              <a:rPr lang="en-US" sz="2800" i="1" dirty="0">
                <a:latin typeface="Garamond" panose="02020404030301010803" pitchFamily="18" charset="0"/>
              </a:rPr>
              <a:t> media </a:t>
            </a:r>
            <a:r>
              <a:rPr lang="en-US" sz="2800" i="1" dirty="0" err="1">
                <a:latin typeface="Garamond" panose="02020404030301010803" pitchFamily="18" charset="0"/>
              </a:rPr>
              <a:t>sociais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refere</a:t>
            </a:r>
            <a:r>
              <a:rPr lang="en-US" sz="2800" i="1" dirty="0">
                <a:latin typeface="Garamond" panose="02020404030301010803" pitchFamily="18" charset="0"/>
              </a:rPr>
              <a:t>-se </a:t>
            </a:r>
            <a:r>
              <a:rPr lang="en-US" sz="2800" i="1" dirty="0" err="1">
                <a:latin typeface="Garamond" panose="02020404030301010803" pitchFamily="18" charset="0"/>
              </a:rPr>
              <a:t>ao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uso</a:t>
            </a:r>
            <a:r>
              <a:rPr lang="en-US" sz="2800" i="1" dirty="0">
                <a:latin typeface="Garamond" panose="02020404030301010803" pitchFamily="18" charset="0"/>
              </a:rPr>
              <a:t> de </a:t>
            </a:r>
            <a:r>
              <a:rPr lang="en-US" sz="2400" b="1" i="1" dirty="0" err="1">
                <a:latin typeface="Garamond" panose="02020404030301010803" pitchFamily="18" charset="0"/>
              </a:rPr>
              <a:t>tecnologias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baseadas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na</a:t>
            </a:r>
            <a:r>
              <a:rPr lang="en-US" sz="2400" b="1" i="1" dirty="0">
                <a:latin typeface="Garamond" panose="02020404030301010803" pitchFamily="18" charset="0"/>
              </a:rPr>
              <a:t> Internet e </a:t>
            </a:r>
            <a:r>
              <a:rPr lang="en-US" sz="2400" b="1" i="1" dirty="0" err="1">
                <a:latin typeface="Garamond" panose="02020404030301010803" pitchFamily="18" charset="0"/>
              </a:rPr>
              <a:t>móveis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800" i="1" dirty="0">
                <a:latin typeface="Garamond" panose="02020404030301010803" pitchFamily="18" charset="0"/>
              </a:rPr>
              <a:t>para </a:t>
            </a:r>
            <a:r>
              <a:rPr lang="en-US" sz="2400" b="1" i="1" dirty="0" err="1">
                <a:latin typeface="Garamond" panose="02020404030301010803" pitchFamily="18" charset="0"/>
              </a:rPr>
              <a:t>transformar</a:t>
            </a:r>
            <a:r>
              <a:rPr lang="en-US" sz="2400" b="1" i="1" dirty="0">
                <a:latin typeface="Garamond" panose="02020404030301010803" pitchFamily="18" charset="0"/>
              </a:rPr>
              <a:t> a </a:t>
            </a:r>
            <a:r>
              <a:rPr lang="en-US" sz="2400" b="1" i="1" dirty="0" err="1">
                <a:latin typeface="Garamond" panose="02020404030301010803" pitchFamily="18" charset="0"/>
              </a:rPr>
              <a:t>comunicação</a:t>
            </a:r>
            <a:r>
              <a:rPr lang="en-US" sz="2400" b="1" i="1" dirty="0">
                <a:latin typeface="Garamond" panose="02020404030301010803" pitchFamily="18" charset="0"/>
              </a:rPr>
              <a:t> num </a:t>
            </a:r>
            <a:r>
              <a:rPr lang="en-US" sz="2400" b="1" i="1" dirty="0" err="1">
                <a:latin typeface="Garamond" panose="02020404030301010803" pitchFamily="18" charset="0"/>
              </a:rPr>
              <a:t>diálogo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interactivo</a:t>
            </a:r>
            <a:r>
              <a:rPr lang="en-US" sz="2800" i="1" dirty="0">
                <a:latin typeface="Garamond" panose="02020404030301010803" pitchFamily="18" charset="0"/>
              </a:rPr>
              <a:t>, </a:t>
            </a:r>
            <a:r>
              <a:rPr lang="en-US" sz="2800" i="1" dirty="0" err="1">
                <a:latin typeface="Garamond" panose="02020404030301010803" pitchFamily="18" charset="0"/>
              </a:rPr>
              <a:t>podendo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tomar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muitas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formas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diferentes</a:t>
            </a:r>
            <a:r>
              <a:rPr lang="en-US" sz="2800" i="1" dirty="0">
                <a:latin typeface="Garamond" panose="02020404030301010803" pitchFamily="18" charset="0"/>
              </a:rPr>
              <a:t>, </a:t>
            </a:r>
            <a:r>
              <a:rPr lang="en-US" sz="2800" i="1" dirty="0" err="1">
                <a:latin typeface="Garamond" panose="02020404030301010803" pitchFamily="18" charset="0"/>
              </a:rPr>
              <a:t>incluindo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fóruns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na</a:t>
            </a:r>
            <a:r>
              <a:rPr lang="en-US" sz="2400" b="1" i="1" dirty="0">
                <a:latin typeface="Garamond" panose="02020404030301010803" pitchFamily="18" charset="0"/>
              </a:rPr>
              <a:t> Internet</a:t>
            </a:r>
            <a:r>
              <a:rPr lang="en-US" sz="2800" i="1" dirty="0">
                <a:latin typeface="Garamond" panose="02020404030301010803" pitchFamily="18" charset="0"/>
              </a:rPr>
              <a:t>, </a:t>
            </a:r>
            <a:r>
              <a:rPr lang="en-US" sz="2400" b="1" i="1" dirty="0" err="1">
                <a:latin typeface="Garamond" panose="02020404030301010803" pitchFamily="18" charset="0"/>
              </a:rPr>
              <a:t>blogues</a:t>
            </a:r>
            <a:r>
              <a:rPr lang="en-US" sz="2400" b="1" i="1" dirty="0">
                <a:latin typeface="Garamond" panose="02020404030301010803" pitchFamily="18" charset="0"/>
              </a:rPr>
              <a:t>, </a:t>
            </a:r>
            <a:r>
              <a:rPr lang="en-US" sz="2400" b="1" i="1" dirty="0" err="1">
                <a:latin typeface="Garamond" panose="02020404030301010803" pitchFamily="18" charset="0"/>
              </a:rPr>
              <a:t>blogues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r>
              <a:rPr lang="en-US" sz="2400" b="1" i="1" dirty="0" err="1">
                <a:latin typeface="Garamond" panose="02020404030301010803" pitchFamily="18" charset="0"/>
              </a:rPr>
              <a:t>sociais</a:t>
            </a:r>
            <a:r>
              <a:rPr lang="en-US" sz="2400" b="1" i="1" dirty="0">
                <a:latin typeface="Garamond" panose="02020404030301010803" pitchFamily="18" charset="0"/>
              </a:rPr>
              <a:t>, wikis, podcasts, </a:t>
            </a:r>
            <a:r>
              <a:rPr lang="en-US" sz="2400" b="1" i="1" dirty="0" err="1">
                <a:latin typeface="Garamond" panose="02020404030301010803" pitchFamily="18" charset="0"/>
              </a:rPr>
              <a:t>fotografias</a:t>
            </a:r>
            <a:r>
              <a:rPr lang="en-US" sz="2400" b="1" i="1" dirty="0">
                <a:latin typeface="Garamond" panose="02020404030301010803" pitchFamily="18" charset="0"/>
              </a:rPr>
              <a:t>/imagens, </a:t>
            </a:r>
            <a:r>
              <a:rPr lang="en-US" sz="2400" b="1" i="1" dirty="0" err="1">
                <a:latin typeface="Garamond" panose="02020404030301010803" pitchFamily="18" charset="0"/>
              </a:rPr>
              <a:t>vídeo</a:t>
            </a:r>
            <a:r>
              <a:rPr lang="en-US" sz="2800" i="1" dirty="0">
                <a:latin typeface="Garamond" panose="02020404030301010803" pitchFamily="18" charset="0"/>
              </a:rPr>
              <a:t>, </a:t>
            </a:r>
            <a:r>
              <a:rPr lang="en-US" sz="2800" i="1" dirty="0" err="1">
                <a:latin typeface="Garamond" panose="02020404030301010803" pitchFamily="18" charset="0"/>
              </a:rPr>
              <a:t>avaliação</a:t>
            </a:r>
            <a:r>
              <a:rPr lang="en-US" sz="2800" i="1" dirty="0">
                <a:latin typeface="Garamond" panose="02020404030301010803" pitchFamily="18" charset="0"/>
              </a:rPr>
              <a:t> e </a:t>
            </a:r>
            <a:r>
              <a:rPr lang="en-US" sz="2800" i="1" dirty="0" err="1">
                <a:latin typeface="Garamond" panose="02020404030301010803" pitchFamily="18" charset="0"/>
              </a:rPr>
              <a:t>marcadores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sociais</a:t>
            </a:r>
            <a:r>
              <a:rPr lang="en-US" sz="2400" dirty="0">
                <a:latin typeface="Garamond" panose="02020404030301010803" pitchFamily="18" charset="0"/>
              </a:rPr>
              <a:t>.” </a:t>
            </a:r>
          </a:p>
          <a:p>
            <a:pPr algn="r"/>
            <a:r>
              <a:rPr lang="en-US" sz="1400" dirty="0">
                <a:latin typeface="Garamond" panose="02020404030301010803" pitchFamily="18" charset="0"/>
              </a:rPr>
              <a:t>(Eurobarometer Qualitative Studies, 2012: 5)</a:t>
            </a:r>
            <a:endParaRPr lang="pt-PT" sz="2400" dirty="0">
              <a:latin typeface="Garamond" panose="020204040303010108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2F530E-D76E-EE4F-8F1D-4C1DF7020983}"/>
              </a:ext>
            </a:extLst>
          </p:cNvPr>
          <p:cNvCxnSpPr/>
          <p:nvPr/>
        </p:nvCxnSpPr>
        <p:spPr>
          <a:xfrm>
            <a:off x="78377" y="3901440"/>
            <a:ext cx="9065623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3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77" y="291737"/>
            <a:ext cx="7694023" cy="914400"/>
          </a:xfrm>
        </p:spPr>
        <p:txBody>
          <a:bodyPr>
            <a:normAutofit/>
          </a:bodyPr>
          <a:lstStyle/>
          <a:p>
            <a:pPr algn="l"/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Redes sociais: </a:t>
            </a:r>
            <a:r>
              <a:rPr lang="pt-PT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Caso de uso estratégico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213142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pt-PT" sz="3200" dirty="0">
                <a:latin typeface="Garamond" panose="02020404030301010803" pitchFamily="18" charset="0"/>
              </a:rPr>
              <a:t>"...estratégias utilizadas nas várias plataformas da Web 2.0. podem contribuir para o sucesso dos resultados das campanhas políticas eleitorais, tomando como exemplo o caso de </a:t>
            </a:r>
            <a:r>
              <a:rPr lang="pt-PT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Barack Obama </a:t>
            </a:r>
            <a:r>
              <a:rPr lang="pt-PT" sz="3200" dirty="0">
                <a:latin typeface="Garamond" panose="02020404030301010803" pitchFamily="18" charset="0"/>
              </a:rPr>
              <a:t>em 2008"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573" y="3622413"/>
            <a:ext cx="894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Garamond" panose="02020404030301010803" pitchFamily="18" charset="0"/>
              </a:rPr>
              <a:t>Fonte: Carla Oliveira, « A Internet nas Campanhas Políticas Eleitorais : O caso de Barack Obama nas presidenciais de 2008», </a:t>
            </a:r>
          </a:p>
          <a:p>
            <a:r>
              <a:rPr lang="pt-PT" sz="1400" dirty="0">
                <a:latin typeface="Garamond" panose="02020404030301010803" pitchFamily="18" charset="0"/>
              </a:rPr>
              <a:t>Comunicação Pública [Online], </a:t>
            </a:r>
            <a:r>
              <a:rPr lang="pt-PT" sz="1400" dirty="0" err="1">
                <a:latin typeface="Garamond" panose="02020404030301010803" pitchFamily="18" charset="0"/>
              </a:rPr>
              <a:t>http</a:t>
            </a:r>
            <a:r>
              <a:rPr lang="pt-PT" sz="1400" dirty="0">
                <a:latin typeface="Garamond" panose="02020404030301010803" pitchFamily="18" charset="0"/>
              </a:rPr>
              <a:t>://cp.revues.org/251 ; DOI : 10.4000/cp.251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247CB-9144-9846-ABEA-C9946C7521F5}"/>
              </a:ext>
            </a:extLst>
          </p:cNvPr>
          <p:cNvSpPr/>
          <p:nvPr/>
        </p:nvSpPr>
        <p:spPr>
          <a:xfrm>
            <a:off x="139337" y="4430486"/>
            <a:ext cx="8847909" cy="2123658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Garamond" panose="02020404030301010803" pitchFamily="18" charset="0"/>
              </a:rPr>
              <a:t>“</a:t>
            </a:r>
            <a:r>
              <a:rPr lang="en-US" sz="2800" i="1" dirty="0" err="1">
                <a:latin typeface="Garamond" panose="02020404030301010803" pitchFamily="18" charset="0"/>
              </a:rPr>
              <a:t>Esta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transformação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estrutural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tecnológica</a:t>
            </a:r>
            <a:r>
              <a:rPr lang="en-US" sz="2800" i="1" dirty="0">
                <a:latin typeface="Garamond" panose="02020404030301010803" pitchFamily="18" charset="0"/>
              </a:rPr>
              <a:t>, da </a:t>
            </a:r>
            <a:r>
              <a:rPr lang="en-US" sz="2800" i="1" dirty="0" err="1">
                <a:latin typeface="Garamond" panose="02020404030301010803" pitchFamily="18" charset="0"/>
              </a:rPr>
              <a:t>qual</a:t>
            </a:r>
            <a:r>
              <a:rPr lang="en-US" sz="2800" i="1" dirty="0">
                <a:latin typeface="Garamond" panose="02020404030301010803" pitchFamily="18" charset="0"/>
              </a:rPr>
              <a:t> a Internet </a:t>
            </a:r>
            <a:r>
              <a:rPr lang="en-US" sz="2800" i="1" dirty="0" err="1">
                <a:latin typeface="Garamond" panose="02020404030301010803" pitchFamily="18" charset="0"/>
              </a:rPr>
              <a:t>é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parte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integrante</a:t>
            </a:r>
            <a:r>
              <a:rPr lang="en-US" sz="2800" i="1" dirty="0">
                <a:latin typeface="Garamond" panose="02020404030301010803" pitchFamily="18" charset="0"/>
              </a:rPr>
              <a:t>, </a:t>
            </a:r>
            <a:r>
              <a:rPr lang="en-US" sz="2800" i="1" dirty="0" err="1">
                <a:latin typeface="Garamond" panose="02020404030301010803" pitchFamily="18" charset="0"/>
              </a:rPr>
              <a:t>introduziu</a:t>
            </a:r>
            <a:r>
              <a:rPr lang="en-US" sz="2800" i="1" dirty="0">
                <a:latin typeface="Garamond" panose="02020404030301010803" pitchFamily="18" charset="0"/>
              </a:rPr>
              <a:t> e </a:t>
            </a:r>
            <a:r>
              <a:rPr lang="en-US" sz="2800" i="1" dirty="0" err="1">
                <a:latin typeface="Garamond" panose="02020404030301010803" pitchFamily="18" charset="0"/>
              </a:rPr>
              <a:t>produziu</a:t>
            </a:r>
            <a:r>
              <a:rPr lang="en-US" sz="2800" i="1" dirty="0">
                <a:latin typeface="Garamond" panose="02020404030301010803" pitchFamily="18" charset="0"/>
              </a:rPr>
              <a:t> um conjunto de </a:t>
            </a:r>
            <a:r>
              <a:rPr lang="en-US" sz="2800" b="1" i="1" dirty="0" err="1">
                <a:latin typeface="Garamond" panose="02020404030301010803" pitchFamily="18" charset="0"/>
              </a:rPr>
              <a:t>transformações</a:t>
            </a:r>
            <a:r>
              <a:rPr lang="en-US" sz="2800" b="1" i="1" dirty="0">
                <a:latin typeface="Garamond" panose="02020404030301010803" pitchFamily="18" charset="0"/>
              </a:rPr>
              <a:t> de </a:t>
            </a:r>
            <a:r>
              <a:rPr lang="en-US" sz="2800" b="1" i="1" dirty="0" err="1">
                <a:latin typeface="Garamond" panose="02020404030301010803" pitchFamily="18" charset="0"/>
              </a:rPr>
              <a:t>carácter</a:t>
            </a:r>
            <a:r>
              <a:rPr lang="en-US" sz="2800" b="1" i="1" dirty="0">
                <a:latin typeface="Garamond" panose="02020404030301010803" pitchFamily="18" charset="0"/>
              </a:rPr>
              <a:t> digital que, </a:t>
            </a:r>
            <a:r>
              <a:rPr lang="en-US" sz="2800" b="1" i="1" dirty="0" err="1">
                <a:latin typeface="Garamond" panose="02020404030301010803" pitchFamily="18" charset="0"/>
              </a:rPr>
              <a:t>por</a:t>
            </a:r>
            <a:r>
              <a:rPr lang="en-US" sz="2800" b="1" i="1" dirty="0">
                <a:latin typeface="Garamond" panose="02020404030301010803" pitchFamily="18" charset="0"/>
              </a:rPr>
              <a:t> </a:t>
            </a:r>
            <a:r>
              <a:rPr lang="en-US" sz="2800" b="1" i="1" dirty="0" err="1">
                <a:latin typeface="Garamond" panose="02020404030301010803" pitchFamily="18" charset="0"/>
              </a:rPr>
              <a:t>sua</a:t>
            </a:r>
            <a:r>
              <a:rPr lang="en-US" sz="2800" b="1" i="1" dirty="0">
                <a:latin typeface="Garamond" panose="02020404030301010803" pitchFamily="18" charset="0"/>
              </a:rPr>
              <a:t> </a:t>
            </a:r>
            <a:r>
              <a:rPr lang="en-US" sz="2800" b="1" i="1" dirty="0" err="1">
                <a:latin typeface="Garamond" panose="02020404030301010803" pitchFamily="18" charset="0"/>
              </a:rPr>
              <a:t>vez</a:t>
            </a:r>
            <a:r>
              <a:rPr lang="en-US" sz="2800" b="1" i="1" dirty="0">
                <a:latin typeface="Garamond" panose="02020404030301010803" pitchFamily="18" charset="0"/>
              </a:rPr>
              <a:t>, se </a:t>
            </a:r>
            <a:r>
              <a:rPr lang="en-US" sz="2800" b="1" i="1" dirty="0" err="1">
                <a:latin typeface="Garamond" panose="02020404030301010803" pitchFamily="18" charset="0"/>
              </a:rPr>
              <a:t>revelaram</a:t>
            </a:r>
            <a:r>
              <a:rPr lang="en-US" sz="2800" b="1" i="1" dirty="0">
                <a:latin typeface="Garamond" panose="02020404030301010803" pitchFamily="18" charset="0"/>
              </a:rPr>
              <a:t> </a:t>
            </a:r>
            <a:r>
              <a:rPr lang="en-US" sz="2800" b="1" i="1" dirty="0" err="1">
                <a:latin typeface="Garamond" panose="02020404030301010803" pitchFamily="18" charset="0"/>
              </a:rPr>
              <a:t>decisivas</a:t>
            </a:r>
            <a:r>
              <a:rPr lang="en-US" sz="2800" b="1" i="1" dirty="0">
                <a:latin typeface="Garamond" panose="02020404030301010803" pitchFamily="18" charset="0"/>
              </a:rPr>
              <a:t> </a:t>
            </a:r>
            <a:r>
              <a:rPr lang="en-US" sz="2800" b="1" i="1" dirty="0" err="1">
                <a:latin typeface="Garamond" panose="02020404030301010803" pitchFamily="18" charset="0"/>
              </a:rPr>
              <a:t>na</a:t>
            </a:r>
            <a:r>
              <a:rPr lang="en-US" sz="2800" b="1" i="1" dirty="0">
                <a:latin typeface="Garamond" panose="02020404030301010803" pitchFamily="18" charset="0"/>
              </a:rPr>
              <a:t> </a:t>
            </a:r>
            <a:r>
              <a:rPr lang="en-US" sz="2800" b="1" i="1" dirty="0" err="1">
                <a:latin typeface="Garamond" panose="02020404030301010803" pitchFamily="18" charset="0"/>
              </a:rPr>
              <a:t>área</a:t>
            </a:r>
            <a:r>
              <a:rPr lang="en-US" sz="2800" b="1" i="1" dirty="0">
                <a:latin typeface="Garamond" panose="02020404030301010803" pitchFamily="18" charset="0"/>
              </a:rPr>
              <a:t> da </a:t>
            </a:r>
            <a:r>
              <a:rPr lang="en-US" sz="2800" b="1" i="1" dirty="0" err="1">
                <a:latin typeface="Garamond" panose="02020404030301010803" pitchFamily="18" charset="0"/>
              </a:rPr>
              <a:t>comunicação</a:t>
            </a:r>
            <a:r>
              <a:rPr lang="en-US" sz="2800" i="1" dirty="0">
                <a:latin typeface="Garamond" panose="02020404030301010803" pitchFamily="18" charset="0"/>
              </a:rPr>
              <a:t>” </a:t>
            </a:r>
            <a:br>
              <a:rPr lang="en-US" sz="2800" dirty="0">
                <a:latin typeface="Garamond" panose="02020404030301010803" pitchFamily="18" charset="0"/>
              </a:rPr>
            </a:br>
            <a:r>
              <a:rPr lang="en-US" sz="2000" dirty="0">
                <a:latin typeface="Garamond" panose="02020404030301010803" pitchFamily="18" charset="0"/>
              </a:rPr>
              <a:t>(Marques, 2011, p. 1) </a:t>
            </a:r>
            <a:endParaRPr lang="en-US" sz="2800" dirty="0"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2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1" y="257600"/>
            <a:ext cx="8327571" cy="60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PT" sz="3200" b="1" dirty="0">
                <a:latin typeface="Garamond" panose="02020404030301010803" pitchFamily="18" charset="0"/>
              </a:rPr>
              <a:t>Redes sociais: Contexto em Moçambique (1/2)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B291EC84-6BA0-7E4B-8928-044F4A28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PT" b="1" dirty="0">
                <a:latin typeface="Garamond" panose="02020404030301010803" pitchFamily="18" charset="0"/>
              </a:rPr>
              <a:t>Encurtam as distâncias físicas </a:t>
            </a:r>
            <a:r>
              <a:rPr lang="pt-PT" dirty="0">
                <a:latin typeface="Garamond" panose="02020404030301010803" pitchFamily="18" charset="0"/>
              </a:rPr>
              <a:t>e </a:t>
            </a:r>
            <a:r>
              <a:rPr lang="pt-PT" b="1" dirty="0">
                <a:latin typeface="Garamond" panose="02020404030301010803" pitchFamily="18" charset="0"/>
              </a:rPr>
              <a:t>melhoram a troca de conhecimento em tempo real</a:t>
            </a:r>
            <a:r>
              <a:rPr lang="pt-PT" dirty="0">
                <a:latin typeface="Garamond" panose="02020404030301010803" pitchFamily="18" charset="0"/>
              </a:rPr>
              <a:t>;</a:t>
            </a:r>
            <a:endParaRPr lang="en-US" dirty="0">
              <a:latin typeface="Garamond" panose="02020404030301010803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PT" dirty="0">
                <a:latin typeface="Garamond" panose="02020404030301010803" pitchFamily="18" charset="0"/>
              </a:rPr>
              <a:t> Promovem o </a:t>
            </a:r>
            <a:r>
              <a:rPr lang="pt-PT" b="1" dirty="0">
                <a:latin typeface="Garamond" panose="02020404030301010803" pitchFamily="18" charset="0"/>
              </a:rPr>
              <a:t>funcionamento em rede de instituições, indivíduos e regiões geográficas</a:t>
            </a:r>
            <a:r>
              <a:rPr lang="pt-PT" dirty="0">
                <a:latin typeface="Garamond" panose="02020404030301010803" pitchFamily="18" charset="0"/>
              </a:rPr>
              <a:t>;</a:t>
            </a:r>
            <a:endParaRPr lang="en-US" dirty="0">
              <a:latin typeface="Garamond" panose="02020404030301010803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PT" dirty="0">
                <a:latin typeface="Garamond" panose="02020404030301010803" pitchFamily="18" charset="0"/>
              </a:rPr>
              <a:t> Promovem a </a:t>
            </a:r>
            <a:r>
              <a:rPr lang="pt-PT" b="1" dirty="0">
                <a:latin typeface="Garamond" panose="02020404030301010803" pitchFamily="18" charset="0"/>
              </a:rPr>
              <a:t>colaboração e partilha de conhecimento </a:t>
            </a:r>
            <a:r>
              <a:rPr lang="pt-PT" dirty="0">
                <a:latin typeface="Garamond" panose="02020404030301010803" pitchFamily="18" charset="0"/>
              </a:rPr>
              <a:t>entre intervenientes;</a:t>
            </a:r>
            <a:endParaRPr lang="en-US" dirty="0">
              <a:latin typeface="Garamond" panose="02020404030301010803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PT" dirty="0">
                <a:latin typeface="Garamond" panose="02020404030301010803" pitchFamily="18" charset="0"/>
              </a:rPr>
              <a:t> Introduzem </a:t>
            </a:r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novos canais para prestação de serviços</a:t>
            </a:r>
            <a:r>
              <a:rPr lang="pt-PT" dirty="0">
                <a:latin typeface="Garamond" panose="02020404030301010803" pitchFamily="18" charset="0"/>
              </a:rPr>
              <a:t>;</a:t>
            </a:r>
            <a:endParaRPr lang="en-US" dirty="0">
              <a:latin typeface="Garamond" panose="02020404030301010803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PT" dirty="0">
                <a:latin typeface="Garamond" panose="02020404030301010803" pitchFamily="18" charset="0"/>
              </a:rPr>
              <a:t>Promovem </a:t>
            </a:r>
            <a:r>
              <a:rPr lang="pt-PT" b="1" dirty="0">
                <a:latin typeface="Garamond" panose="02020404030301010803" pitchFamily="18" charset="0"/>
              </a:rPr>
              <a:t>economias de escala e réplicas de soluções desenvolvidas</a:t>
            </a:r>
            <a:r>
              <a:rPr lang="pt-PT" dirty="0">
                <a:latin typeface="Garamond" panose="02020404030301010803" pitchFamily="18" charset="0"/>
              </a:rPr>
              <a:t>;</a:t>
            </a:r>
            <a:endParaRPr lang="en-US" dirty="0">
              <a:latin typeface="Garamond" panose="02020404030301010803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1AE434-D9D5-0D48-89A0-419CF0919D49}"/>
              </a:ext>
            </a:extLst>
          </p:cNvPr>
          <p:cNvSpPr/>
          <p:nvPr/>
        </p:nvSpPr>
        <p:spPr>
          <a:xfrm>
            <a:off x="350520" y="6400800"/>
            <a:ext cx="7193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Estratégia de Ciência, Tecnologia e Inovação de Moçambique (ECTIM, 2006)</a:t>
            </a:r>
          </a:p>
        </p:txBody>
      </p:sp>
    </p:spTree>
    <p:extLst>
      <p:ext uri="{BB962C8B-B14F-4D97-AF65-F5344CB8AC3E}">
        <p14:creationId xmlns:p14="http://schemas.microsoft.com/office/powerpoint/2010/main" val="3445441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B291EC84-6BA0-7E4B-8928-044F4A28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8451669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pt-PT" sz="2400" i="1" dirty="0">
                <a:latin typeface="Garamond" panose="02020404030301010803" pitchFamily="18" charset="0"/>
              </a:rPr>
              <a:t>Reconhece os benefícios das Tecnologias de Informação e Comunicação </a:t>
            </a:r>
            <a:r>
              <a:rPr lang="pt-PT" sz="2400" b="1" i="1" dirty="0">
                <a:latin typeface="Garamond" panose="02020404030301010803" pitchFamily="18" charset="0"/>
              </a:rPr>
              <a:t>para o cidadão</a:t>
            </a:r>
            <a:r>
              <a:rPr lang="pt-PT" sz="2400" i="1" dirty="0">
                <a:latin typeface="Garamond" panose="02020404030301010803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Garamond" panose="02020404030301010803" pitchFamily="18" charset="0"/>
              </a:rPr>
              <a:t>Poupança de tempo e dinheiro com recurso a serviços baseados na Internet, tais como Correio Eletrónico, banca </a:t>
            </a:r>
            <a:r>
              <a:rPr lang="pt-PT" sz="2400" dirty="0" err="1">
                <a:latin typeface="Garamond" panose="02020404030301010803" pitchFamily="18" charset="0"/>
              </a:rPr>
              <a:t>electrónica</a:t>
            </a:r>
            <a:r>
              <a:rPr lang="pt-PT" sz="2400" dirty="0">
                <a:latin typeface="Garamond" panose="02020404030301010803" pitchFamily="18" charset="0"/>
              </a:rPr>
              <a:t>, pagamentos </a:t>
            </a:r>
            <a:r>
              <a:rPr lang="pt-PT" sz="2400" dirty="0" err="1">
                <a:latin typeface="Garamond" panose="02020404030301010803" pitchFamily="18" charset="0"/>
              </a:rPr>
              <a:t>electrónicos</a:t>
            </a:r>
            <a:r>
              <a:rPr lang="pt-PT" sz="2400" dirty="0">
                <a:latin typeface="Garamond" panose="02020404030301010803" pitchFamily="18" charset="0"/>
              </a:rPr>
              <a:t> e dinheiro móvel;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Garamond" panose="02020404030301010803" pitchFamily="18" charset="0"/>
              </a:rPr>
              <a:t>Mais conhecimento e educação através do acesso a mais conteúdos e aprendizagem individual;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PT" sz="2400" b="1" i="1" dirty="0">
                <a:latin typeface="Garamond" panose="02020404030301010803" pitchFamily="18" charset="0"/>
              </a:rPr>
              <a:t>Aumento do acesso e da satisfação com os serviços públicos uma vez que há uma maior disponibilidade de informação e maior flexibilidade</a:t>
            </a:r>
            <a:r>
              <a:rPr lang="pt-PT" sz="2400" dirty="0">
                <a:latin typeface="Garamond" panose="02020404030301010803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pt-PT" sz="2400" dirty="0">
                <a:latin typeface="Garamond" panose="02020404030301010803" pitchFamily="18" charset="0"/>
              </a:rPr>
              <a:t>(</a:t>
            </a:r>
            <a:r>
              <a:rPr lang="pt-PT" sz="2400" dirty="0">
                <a:solidFill>
                  <a:srgbClr val="FF0000"/>
                </a:solidFill>
                <a:latin typeface="Garamond" panose="02020404030301010803" pitchFamily="18" charset="0"/>
              </a:rPr>
              <a:t>para o governo</a:t>
            </a:r>
            <a:r>
              <a:rPr lang="pt-PT" sz="2400" dirty="0">
                <a:latin typeface="Garamond" panose="02020404030301010803" pitchFamily="18" charset="0"/>
              </a:rPr>
              <a:t>) </a:t>
            </a:r>
            <a:r>
              <a:rPr lang="pt-PT" sz="2400" b="1" i="1" dirty="0">
                <a:latin typeface="Garamond" panose="02020404030301010803" pitchFamily="18" charset="0"/>
              </a:rPr>
              <a:t>Aumento da eficiência, eficácia, produtividade e transparência dos serviços públicos;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pt-PT" sz="2400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F7EFD-7ABB-794F-8FC4-F5E08E283D36}"/>
              </a:ext>
            </a:extLst>
          </p:cNvPr>
          <p:cNvSpPr/>
          <p:nvPr/>
        </p:nvSpPr>
        <p:spPr>
          <a:xfrm>
            <a:off x="457199" y="6400800"/>
            <a:ext cx="79422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Resoluçao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17/2018 de 21 de </a:t>
            </a:r>
            <a:r>
              <a:rPr lang="en-US" sz="1400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Junho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-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Política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para a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Sociedade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da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Informação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de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Moçambique</a:t>
            </a:r>
            <a:endParaRPr lang="pt-PT" sz="1400" b="1" i="1" dirty="0">
              <a:solidFill>
                <a:schemeClr val="bg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059A35-CB4F-E545-86F8-4C7E2620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006" y="268485"/>
            <a:ext cx="8347166" cy="60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PT" sz="3200" b="1" dirty="0">
                <a:latin typeface="Garamond" panose="02020404030301010803" pitchFamily="18" charset="0"/>
              </a:rPr>
              <a:t>Redes sociais: Contexto em Moçambique (2/2)</a:t>
            </a:r>
            <a:endParaRPr lang="en-US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651" y="158932"/>
            <a:ext cx="5120640" cy="724726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 &amp; redes sociais:</a:t>
            </a:r>
            <a:endParaRPr lang="pt-PT" sz="3600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7940"/>
            <a:ext cx="9067800" cy="5520060"/>
          </a:xfrm>
        </p:spPr>
        <p:txBody>
          <a:bodyPr>
            <a:noAutofit/>
          </a:bodyPr>
          <a:lstStyle/>
          <a:p>
            <a:r>
              <a:rPr lang="pt-PT" sz="2200" dirty="0">
                <a:latin typeface="Garamond" panose="02020404030301010803" pitchFamily="18" charset="0"/>
              </a:rPr>
              <a:t>Contribui para promover a imagem institucional e incremento da proximidade ao cidadão;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Baixo custo com alcance global (incluindo comunidades rurais);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Interligação com telemóveis (+</a:t>
            </a:r>
            <a:r>
              <a:rPr lang="pt-PT" sz="2200" i="1" dirty="0" err="1">
                <a:latin typeface="Garamond" panose="02020404030301010803" pitchFamily="18" charset="0"/>
              </a:rPr>
              <a:t>BulkSMS</a:t>
            </a:r>
            <a:r>
              <a:rPr lang="pt-PT" sz="2200" dirty="0">
                <a:latin typeface="Garamond" panose="02020404030301010803" pitchFamily="18" charset="0"/>
              </a:rPr>
              <a:t> – Mensagens em massa para telemóveis) &amp; comunicação permanente e instantânea;</a:t>
            </a:r>
          </a:p>
          <a:p>
            <a:r>
              <a:rPr lang="pt-PT" sz="2200" b="1" dirty="0">
                <a:latin typeface="Garamond" panose="02020404030301010803" pitchFamily="18" charset="0"/>
              </a:rPr>
              <a:t>As pessoas já lá estão</a:t>
            </a:r>
            <a:r>
              <a:rPr lang="pt-PT" sz="2200" dirty="0">
                <a:latin typeface="Garamond" panose="02020404030301010803" pitchFamily="18" charset="0"/>
              </a:rPr>
              <a:t> (comunidades virtuais);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Redundância entre diferentes ferramentas e formatos (texto/</a:t>
            </a:r>
            <a:r>
              <a:rPr lang="pt-PT" sz="2200" dirty="0" err="1">
                <a:latin typeface="Garamond" panose="02020404030301010803" pitchFamily="18" charset="0"/>
              </a:rPr>
              <a:t>video</a:t>
            </a:r>
            <a:r>
              <a:rPr lang="pt-PT" sz="2200" dirty="0">
                <a:latin typeface="Garamond" panose="02020404030301010803" pitchFamily="18" charset="0"/>
              </a:rPr>
              <a:t>/</a:t>
            </a:r>
            <a:r>
              <a:rPr lang="pt-PT" sz="2200" dirty="0" err="1">
                <a:latin typeface="Garamond" panose="02020404030301010803" pitchFamily="18" charset="0"/>
              </a:rPr>
              <a:t>audio</a:t>
            </a:r>
            <a:r>
              <a:rPr lang="pt-PT" sz="2200" dirty="0">
                <a:latin typeface="Garamond" panose="02020404030301010803" pitchFamily="18" charset="0"/>
              </a:rPr>
              <a:t>/fotos </a:t>
            </a:r>
            <a:r>
              <a:rPr lang="pt-PT" sz="2200" dirty="0" err="1">
                <a:latin typeface="Garamond" panose="02020404030301010803" pitchFamily="18" charset="0"/>
              </a:rPr>
              <a:t>etc</a:t>
            </a:r>
            <a:r>
              <a:rPr lang="pt-PT" sz="2200" dirty="0">
                <a:latin typeface="Garamond" panose="02020404030301010803" pitchFamily="18" charset="0"/>
              </a:rPr>
              <a:t>);</a:t>
            </a:r>
          </a:p>
          <a:p>
            <a:r>
              <a:rPr lang="pt-PT" sz="2200" b="1" dirty="0">
                <a:latin typeface="Garamond" panose="02020404030301010803" pitchFamily="18" charset="0"/>
              </a:rPr>
              <a:t>Diversidade de ferramentas</a:t>
            </a:r>
            <a:r>
              <a:rPr lang="pt-PT" sz="2200" dirty="0">
                <a:latin typeface="Garamond" panose="02020404030301010803" pitchFamily="18" charset="0"/>
              </a:rPr>
              <a:t>/soluções para contextos adversos;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Pode servir de barómetro para diversas áreas de intervenção;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Recolha de opinião e contribuições diversas;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Seu uso implica definição clara de fluxos funcionais de conteúdos/informação;</a:t>
            </a:r>
          </a:p>
          <a:p>
            <a:r>
              <a:rPr lang="pt-PT" sz="2200" dirty="0">
                <a:latin typeface="Garamond" panose="02020404030301010803" pitchFamily="18" charset="0"/>
              </a:rPr>
              <a:t>Permite actualização regular e instantânea de conteúdos relevantes.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72778-EF22-A249-87C0-D40325B92768}"/>
              </a:ext>
            </a:extLst>
          </p:cNvPr>
          <p:cNvSpPr/>
          <p:nvPr/>
        </p:nvSpPr>
        <p:spPr>
          <a:xfrm>
            <a:off x="3936249" y="691609"/>
            <a:ext cx="5052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b="1" dirty="0">
                <a:latin typeface="Garamond" panose="02020404030301010803" pitchFamily="18" charset="0"/>
              </a:rPr>
              <a:t>oportunidades e desafios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351463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912" y="229865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pt-PT" b="1" dirty="0">
                <a:latin typeface="Garamond" panose="02020404030301010803" pitchFamily="18" charset="0"/>
              </a:rPr>
              <a:t>Comunicação em rede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C1B0B-E80C-AF4E-A50D-067F4C5409DA}"/>
              </a:ext>
            </a:extLst>
          </p:cNvPr>
          <p:cNvSpPr/>
          <p:nvPr/>
        </p:nvSpPr>
        <p:spPr>
          <a:xfrm>
            <a:off x="278674" y="2167116"/>
            <a:ext cx="84037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“…</a:t>
            </a:r>
            <a:r>
              <a:rPr lang="en-US" sz="2800" i="1" dirty="0">
                <a:latin typeface="Garamond" panose="02020404030301010803" pitchFamily="18" charset="0"/>
              </a:rPr>
              <a:t>coma </a:t>
            </a:r>
            <a:r>
              <a:rPr lang="en-US" sz="2800" i="1" dirty="0" err="1">
                <a:latin typeface="Garamond" panose="02020404030301010803" pitchFamily="18" charset="0"/>
              </a:rPr>
              <a:t>expansão</a:t>
            </a:r>
            <a:r>
              <a:rPr lang="en-US" sz="2800" i="1" dirty="0">
                <a:latin typeface="Garamond" panose="02020404030301010803" pitchFamily="18" charset="0"/>
              </a:rPr>
              <a:t> da Internet, </a:t>
            </a:r>
            <a:r>
              <a:rPr lang="en-US" sz="2800" i="1" dirty="0" err="1">
                <a:latin typeface="Garamond" panose="02020404030301010803" pitchFamily="18" charset="0"/>
              </a:rPr>
              <a:t>alteraram</a:t>
            </a:r>
            <a:r>
              <a:rPr lang="en-US" sz="2800" i="1" dirty="0">
                <a:latin typeface="Garamond" panose="02020404030301010803" pitchFamily="18" charset="0"/>
              </a:rPr>
              <a:t>-se o </a:t>
            </a:r>
            <a:r>
              <a:rPr lang="en-US" sz="2800" i="1" dirty="0" err="1">
                <a:latin typeface="Garamond" panose="02020404030301010803" pitchFamily="18" charset="0"/>
              </a:rPr>
              <a:t>consumo</a:t>
            </a:r>
            <a:r>
              <a:rPr lang="en-US" sz="2800" i="1" dirty="0">
                <a:latin typeface="Garamond" panose="02020404030301010803" pitchFamily="18" charset="0"/>
              </a:rPr>
              <a:t> dos media e o </a:t>
            </a:r>
            <a:r>
              <a:rPr lang="en-US" sz="2800" i="1" dirty="0" err="1">
                <a:latin typeface="Garamond" panose="02020404030301010803" pitchFamily="18" charset="0"/>
              </a:rPr>
              <a:t>papel</a:t>
            </a:r>
            <a:r>
              <a:rPr lang="en-US" sz="2800" i="1" dirty="0">
                <a:latin typeface="Garamond" panose="02020404030301010803" pitchFamily="18" charset="0"/>
              </a:rPr>
              <a:t> das </a:t>
            </a:r>
            <a:r>
              <a:rPr lang="en-US" sz="2800" i="1" dirty="0" err="1">
                <a:latin typeface="Garamond" panose="02020404030301010803" pitchFamily="18" charset="0"/>
              </a:rPr>
              <a:t>audiências</a:t>
            </a:r>
            <a:r>
              <a:rPr lang="en-US" sz="2800" dirty="0">
                <a:latin typeface="Garamond" panose="02020404030301010803" pitchFamily="18" charset="0"/>
              </a:rPr>
              <a:t>”.</a:t>
            </a:r>
          </a:p>
          <a:p>
            <a:pPr algn="r"/>
            <a:r>
              <a:rPr lang="en-US" sz="2000" dirty="0">
                <a:latin typeface="Garamond" panose="02020404030301010803" pitchFamily="18" charset="0"/>
              </a:rPr>
              <a:t>(Veloso, 2018).</a:t>
            </a:r>
            <a:endParaRPr lang="pt-PT" sz="2000" dirty="0">
              <a:latin typeface="Garamond" panose="020204040303010108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7129D-D6E3-E94B-A2B6-5261A6D4770F}"/>
              </a:ext>
            </a:extLst>
          </p:cNvPr>
          <p:cNvSpPr/>
          <p:nvPr/>
        </p:nvSpPr>
        <p:spPr>
          <a:xfrm>
            <a:off x="161108" y="4635548"/>
            <a:ext cx="8638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…</a:t>
            </a:r>
            <a:r>
              <a:rPr lang="en-US" sz="2400" dirty="0" err="1">
                <a:latin typeface="Garamond" panose="02020404030301010803" pitchFamily="18" charset="0"/>
              </a:rPr>
              <a:t>existe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uma</a:t>
            </a:r>
            <a:r>
              <a:rPr lang="en-US" sz="2400" dirty="0">
                <a:latin typeface="Garamond" panose="02020404030301010803" pitchFamily="18" charset="0"/>
              </a:rPr>
              <a:t> “</a:t>
            </a:r>
            <a:r>
              <a:rPr lang="en-US" sz="2800" i="1" dirty="0" err="1">
                <a:latin typeface="Garamond" panose="02020404030301010803" pitchFamily="18" charset="0"/>
              </a:rPr>
              <a:t>relação</a:t>
            </a:r>
            <a:r>
              <a:rPr lang="en-US" sz="2800" i="1" dirty="0">
                <a:latin typeface="Garamond" panose="02020404030301010803" pitchFamily="18" charset="0"/>
              </a:rPr>
              <a:t> de </a:t>
            </a:r>
            <a:r>
              <a:rPr lang="en-US" sz="2800" i="1" dirty="0" err="1">
                <a:latin typeface="Garamond" panose="02020404030301010803" pitchFamily="18" charset="0"/>
              </a:rPr>
              <a:t>continuidade</a:t>
            </a:r>
            <a:r>
              <a:rPr lang="en-US" sz="2800" i="1" dirty="0">
                <a:latin typeface="Garamond" panose="02020404030301010803" pitchFamily="18" charset="0"/>
              </a:rPr>
              <a:t> entre </a:t>
            </a:r>
            <a:r>
              <a:rPr lang="en-US" sz="2800" i="1" dirty="0" err="1">
                <a:latin typeface="Garamond" panose="02020404030301010803" pitchFamily="18" charset="0"/>
              </a:rPr>
              <a:t>os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vários</a:t>
            </a:r>
            <a:r>
              <a:rPr lang="en-US" sz="2800" i="1" dirty="0">
                <a:latin typeface="Garamond" panose="02020404030301010803" pitchFamily="18" charset="0"/>
              </a:rPr>
              <a:t> media, </a:t>
            </a:r>
            <a:r>
              <a:rPr lang="en-US" sz="2800" i="1" dirty="0" err="1">
                <a:latin typeface="Garamond" panose="02020404030301010803" pitchFamily="18" charset="0"/>
              </a:rPr>
              <a:t>uma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espécie</a:t>
            </a:r>
            <a:r>
              <a:rPr lang="en-US" sz="2800" i="1" dirty="0">
                <a:latin typeface="Garamond" panose="02020404030301010803" pitchFamily="18" charset="0"/>
              </a:rPr>
              <a:t> de </a:t>
            </a:r>
            <a:r>
              <a:rPr lang="en-US" sz="2800" i="1" dirty="0" err="1">
                <a:latin typeface="Garamond" panose="02020404030301010803" pitchFamily="18" charset="0"/>
              </a:rPr>
              <a:t>evolucionismo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mediático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em</a:t>
            </a:r>
            <a:r>
              <a:rPr lang="en-US" sz="2800" i="1" dirty="0">
                <a:latin typeface="Garamond" panose="02020404030301010803" pitchFamily="18" charset="0"/>
              </a:rPr>
              <a:t> que </a:t>
            </a:r>
            <a:r>
              <a:rPr lang="en-US" sz="2800" i="1" dirty="0" err="1">
                <a:latin typeface="Garamond" panose="02020404030301010803" pitchFamily="18" charset="0"/>
              </a:rPr>
              <a:t>cada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meio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melhora</a:t>
            </a:r>
            <a:r>
              <a:rPr lang="en-US" sz="2800" i="1" dirty="0">
                <a:latin typeface="Garamond" panose="02020404030301010803" pitchFamily="18" charset="0"/>
              </a:rPr>
              <a:t> o anterior </a:t>
            </a:r>
            <a:r>
              <a:rPr lang="en-US" sz="2800" i="1" dirty="0" err="1">
                <a:latin typeface="Garamond" panose="02020404030301010803" pitchFamily="18" charset="0"/>
              </a:rPr>
              <a:t>graças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à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incorporação</a:t>
            </a:r>
            <a:r>
              <a:rPr lang="en-US" sz="2800" i="1" dirty="0">
                <a:latin typeface="Garamond" panose="02020404030301010803" pitchFamily="18" charset="0"/>
              </a:rPr>
              <a:t> de </a:t>
            </a:r>
            <a:r>
              <a:rPr lang="en-US" sz="2800" i="1" dirty="0" err="1">
                <a:latin typeface="Garamond" panose="02020404030301010803" pitchFamily="18" charset="0"/>
              </a:rPr>
              <a:t>novas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valências</a:t>
            </a:r>
            <a:r>
              <a:rPr lang="en-US" sz="2800" i="1" dirty="0">
                <a:latin typeface="Garamond" panose="02020404030301010803" pitchFamily="18" charset="0"/>
              </a:rPr>
              <a:t> </a:t>
            </a:r>
            <a:r>
              <a:rPr lang="en-US" sz="2800" i="1" dirty="0" err="1">
                <a:latin typeface="Garamond" panose="02020404030301010803" pitchFamily="18" charset="0"/>
              </a:rPr>
              <a:t>tecnológicas</a:t>
            </a:r>
            <a:r>
              <a:rPr lang="en-US" sz="2400" dirty="0">
                <a:latin typeface="Garamond" panose="02020404030301010803" pitchFamily="18" charset="0"/>
              </a:rPr>
              <a:t>”</a:t>
            </a:r>
          </a:p>
          <a:p>
            <a:pPr algn="r"/>
            <a:r>
              <a:rPr lang="en-US" sz="2000" dirty="0">
                <a:latin typeface="Garamond" panose="02020404030301010803" pitchFamily="18" charset="0"/>
              </a:rPr>
              <a:t>(</a:t>
            </a:r>
            <a:r>
              <a:rPr lang="en-US" sz="2000" dirty="0" err="1">
                <a:latin typeface="Garamond" panose="02020404030301010803" pitchFamily="18" charset="0"/>
              </a:rPr>
              <a:t>Canavilhas</a:t>
            </a:r>
            <a:r>
              <a:rPr lang="en-US" sz="2000" dirty="0">
                <a:latin typeface="Garamond" panose="02020404030301010803" pitchFamily="18" charset="0"/>
              </a:rPr>
              <a:t>, 2010a: 1).</a:t>
            </a:r>
            <a:endParaRPr lang="pt-PT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6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:a16="http://schemas.microsoft.com/office/drawing/2014/main" id="{12299CBC-A6CD-43E5-B9FB-1028CDD9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09" y="1792992"/>
            <a:ext cx="2267741" cy="4607665"/>
          </a:xfrm>
          <a:prstGeom prst="rect">
            <a:avLst/>
          </a:prstGeom>
        </p:spPr>
      </p:pic>
      <p:sp>
        <p:nvSpPr>
          <p:cNvPr id="4" name="Retângulo 1">
            <a:extLst>
              <a:ext uri="{FF2B5EF4-FFF2-40B4-BE49-F238E27FC236}">
                <a16:creationId xmlns:a16="http://schemas.microsoft.com/office/drawing/2014/main" id="{E356923C-F2EB-C045-AA6A-A3845BD1B754}"/>
              </a:ext>
            </a:extLst>
          </p:cNvPr>
          <p:cNvSpPr/>
          <p:nvPr/>
        </p:nvSpPr>
        <p:spPr>
          <a:xfrm>
            <a:off x="4054653" y="5754326"/>
            <a:ext cx="2149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dirty="0" err="1">
                <a:solidFill>
                  <a:srgbClr val="FF0000"/>
                </a:solidFill>
                <a:latin typeface="Garamond"/>
                <a:cs typeface="Garamond"/>
              </a:rPr>
              <a:t>luis.neves@uem.mz</a:t>
            </a:r>
            <a:endParaRPr lang="pt-BR" sz="200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42757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513" y="558546"/>
            <a:ext cx="7694023" cy="609600"/>
          </a:xfrm>
        </p:spPr>
        <p:txBody>
          <a:bodyPr>
            <a:normAutofit fontScale="90000"/>
          </a:bodyPr>
          <a:lstStyle/>
          <a:p>
            <a:pPr algn="l"/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solidFill>
                  <a:schemeClr val="tx1"/>
                </a:solidFill>
                <a:latin typeface="Garamond" panose="02020404030301010803" pitchFamily="18" charset="0"/>
              </a:rPr>
              <a:t>Alguns factos históricos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0"/>
            <a:ext cx="8458200" cy="4325112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1969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en-US" dirty="0" err="1">
                <a:latin typeface="Garamond" panose="02020404030301010803" pitchFamily="18" charset="0"/>
              </a:rPr>
              <a:t>Primeiros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passos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pela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i="1" dirty="0">
                <a:latin typeface="Garamond" panose="02020404030301010803" pitchFamily="18" charset="0"/>
              </a:rPr>
              <a:t>Advanced Research Projects Agency Network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ARPANet</a:t>
            </a:r>
            <a:r>
              <a:rPr lang="en-US" dirty="0">
                <a:latin typeface="Garamond" panose="02020404030301010803" pitchFamily="18" charset="0"/>
              </a:rPr>
              <a:t>);</a:t>
            </a:r>
          </a:p>
          <a:p>
            <a:endParaRPr lang="pt-PT" dirty="0">
              <a:latin typeface="Garamond" panose="02020404030301010803" pitchFamily="18" charset="0"/>
            </a:endParaRPr>
          </a:p>
          <a:p>
            <a:r>
              <a:rPr lang="pt-PT" b="1" dirty="0">
                <a:latin typeface="Garamond" panose="02020404030301010803" pitchFamily="18" charset="0"/>
              </a:rPr>
              <a:t>1992</a:t>
            </a:r>
            <a:r>
              <a:rPr lang="pt-PT" dirty="0">
                <a:latin typeface="Garamond" panose="02020404030301010803" pitchFamily="18" charset="0"/>
              </a:rPr>
              <a:t> – Surgimento da </a:t>
            </a:r>
            <a:r>
              <a:rPr lang="pt-PT" i="1" dirty="0" err="1">
                <a:latin typeface="Garamond" panose="02020404030301010803" pitchFamily="18" charset="0"/>
              </a:rPr>
              <a:t>World</a:t>
            </a:r>
            <a:r>
              <a:rPr lang="pt-PT" i="1" dirty="0">
                <a:latin typeface="Garamond" panose="02020404030301010803" pitchFamily="18" charset="0"/>
              </a:rPr>
              <a:t> </a:t>
            </a:r>
            <a:r>
              <a:rPr lang="pt-PT" i="1" dirty="0" err="1">
                <a:latin typeface="Garamond" panose="02020404030301010803" pitchFamily="18" charset="0"/>
              </a:rPr>
              <a:t>Wide</a:t>
            </a:r>
            <a:r>
              <a:rPr lang="pt-PT" i="1" dirty="0">
                <a:latin typeface="Garamond" panose="02020404030301010803" pitchFamily="18" charset="0"/>
              </a:rPr>
              <a:t> Web</a:t>
            </a:r>
            <a:r>
              <a:rPr lang="pt-PT" dirty="0">
                <a:latin typeface="Garamond" panose="02020404030301010803" pitchFamily="18" charset="0"/>
              </a:rPr>
              <a:t> (WWW) por Tim Berners-Lee;</a:t>
            </a:r>
          </a:p>
          <a:p>
            <a:endParaRPr lang="pt-PT" dirty="0">
              <a:latin typeface="Garamond" panose="02020404030301010803" pitchFamily="18" charset="0"/>
            </a:endParaRPr>
          </a:p>
          <a:p>
            <a:r>
              <a:rPr lang="pt-PT" b="1" dirty="0">
                <a:latin typeface="Garamond" panose="02020404030301010803" pitchFamily="18" charset="0"/>
              </a:rPr>
              <a:t>1993</a:t>
            </a:r>
            <a:r>
              <a:rPr lang="pt-PT" dirty="0">
                <a:latin typeface="Garamond" panose="02020404030301010803" pitchFamily="18" charset="0"/>
              </a:rPr>
              <a:t> - Moçambique (através do CIUEM) torna-se no quarto país africano conectado a rede global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945" y="6106180"/>
            <a:ext cx="270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Garamond" panose="02020404030301010803" pitchFamily="18" charset="0"/>
              </a:rPr>
              <a:t>Fontes:</a:t>
            </a:r>
            <a:br>
              <a:rPr lang="pt-PT" sz="1400" dirty="0">
                <a:latin typeface="Garamond" panose="02020404030301010803" pitchFamily="18" charset="0"/>
              </a:rPr>
            </a:br>
            <a:r>
              <a:rPr lang="pt-PT" sz="1400" dirty="0">
                <a:latin typeface="Garamond" panose="02020404030301010803" pitchFamily="18" charset="0"/>
              </a:rPr>
              <a:t>http://www.nethistory.info</a:t>
            </a:r>
          </a:p>
          <a:p>
            <a:r>
              <a:rPr lang="pt-PT" sz="1400" dirty="0">
                <a:latin typeface="Garamond" panose="02020404030301010803" pitchFamily="18" charset="0"/>
              </a:rPr>
              <a:t>http://home.cern/topics/birth-web</a:t>
            </a:r>
          </a:p>
        </p:txBody>
      </p:sp>
    </p:spTree>
    <p:extLst>
      <p:ext uri="{BB962C8B-B14F-4D97-AF65-F5344CB8AC3E}">
        <p14:creationId xmlns:p14="http://schemas.microsoft.com/office/powerpoint/2010/main" val="399924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8776"/>
            <a:ext cx="8229600" cy="774556"/>
          </a:xfrm>
        </p:spPr>
        <p:txBody>
          <a:bodyPr>
            <a:normAutofit/>
          </a:bodyPr>
          <a:lstStyle/>
          <a:p>
            <a:pPr algn="l"/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latin typeface="Garamond" panose="02020404030301010803" pitchFamily="18" charset="0"/>
              </a:rPr>
              <a:t>Evolução e massificação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69" y="1684810"/>
            <a:ext cx="3954418" cy="44895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76144" y="6434536"/>
            <a:ext cx="2177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latin typeface="Garamond" panose="02020404030301010803" pitchFamily="18" charset="0"/>
              </a:rPr>
              <a:t>Fonte: </a:t>
            </a:r>
            <a:r>
              <a:rPr lang="pt-PT" sz="1200" dirty="0" err="1">
                <a:latin typeface="Garamond" panose="02020404030301010803" pitchFamily="18" charset="0"/>
              </a:rPr>
              <a:t>http</a:t>
            </a:r>
            <a:r>
              <a:rPr lang="pt-PT" sz="1200" dirty="0">
                <a:latin typeface="Garamond" panose="02020404030301010803" pitchFamily="18" charset="0"/>
              </a:rPr>
              <a:t>://1.bp.blogspot.com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A0EF9-FD8F-D440-A746-4553A191E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10937"/>
            <a:ext cx="4663440" cy="46634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96456B-4A0B-1B4E-AFBA-F8C189CD168D}"/>
              </a:ext>
            </a:extLst>
          </p:cNvPr>
          <p:cNvCxnSpPr/>
          <p:nvPr/>
        </p:nvCxnSpPr>
        <p:spPr>
          <a:xfrm>
            <a:off x="4859383" y="1428206"/>
            <a:ext cx="0" cy="542979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2B3170C-8EB2-1E4A-8E05-7F0395839352}"/>
              </a:ext>
            </a:extLst>
          </p:cNvPr>
          <p:cNvSpPr/>
          <p:nvPr/>
        </p:nvSpPr>
        <p:spPr>
          <a:xfrm>
            <a:off x="76200" y="6434536"/>
            <a:ext cx="2240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Garamond" panose="02020404030301010803" pitchFamily="18" charset="0"/>
              </a:rPr>
              <a:t>Fonte: </a:t>
            </a:r>
            <a:r>
              <a:rPr lang="pt-PT" sz="1400" dirty="0" err="1">
                <a:latin typeface="Garamond" panose="02020404030301010803" pitchFamily="18" charset="0"/>
              </a:rPr>
              <a:t>https</a:t>
            </a:r>
            <a:r>
              <a:rPr lang="pt-PT" sz="1400" dirty="0">
                <a:latin typeface="Garamond" panose="02020404030301010803" pitchFamily="18" charset="0"/>
              </a:rPr>
              <a:t>://</a:t>
            </a:r>
            <a:r>
              <a:rPr lang="pt-PT" sz="1400" dirty="0" err="1">
                <a:latin typeface="Garamond" panose="02020404030301010803" pitchFamily="18" charset="0"/>
              </a:rPr>
              <a:t>i.pinimg.com</a:t>
            </a:r>
            <a:r>
              <a:rPr lang="pt-PT" sz="1400" dirty="0">
                <a:latin typeface="Garamond" panose="02020404030301010803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19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78" y="290067"/>
            <a:ext cx="8229600" cy="774556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latin typeface="Garamond" panose="02020404030301010803" pitchFamily="18" charset="0"/>
              </a:rPr>
              <a:t>Quantos somos no Mundo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701C-FBA8-EB4F-8EEF-D41CF7E9D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1466656"/>
            <a:ext cx="8981953" cy="49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7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78" y="290067"/>
            <a:ext cx="8229600" cy="774556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latin typeface="Garamond" panose="02020404030301010803" pitchFamily="18" charset="0"/>
              </a:rPr>
              <a:t>Quantos somos no Mundo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7BAB-DB2B-604B-B81C-B829871A6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" y="1455254"/>
            <a:ext cx="8980355" cy="49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7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78" y="290067"/>
            <a:ext cx="8229600" cy="774556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latin typeface="Garamond" panose="02020404030301010803" pitchFamily="18" charset="0"/>
              </a:rPr>
              <a:t>Quantos somos no Mundo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5016B-7EA5-A348-B8C8-724C96CE4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" y="1441007"/>
            <a:ext cx="8958943" cy="49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623" y="361804"/>
            <a:ext cx="8071378" cy="774556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sz="3600" b="1" dirty="0">
                <a:latin typeface="Garamond" panose="02020404030301010803" pitchFamily="18" charset="0"/>
              </a:rPr>
              <a:t>Quantos somos em Moçambique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646" y="1884280"/>
            <a:ext cx="4817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21% </a:t>
            </a:r>
            <a:r>
              <a:rPr lang="pt-PT" sz="2800" b="1" dirty="0">
                <a:latin typeface="Garamond" panose="02020404030301010803" pitchFamily="18" charset="0"/>
              </a:rPr>
              <a:t>da população usa </a:t>
            </a:r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17" y="5094330"/>
            <a:ext cx="516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50% </a:t>
            </a:r>
            <a:r>
              <a:rPr lang="pt-PT" sz="2800" b="1" dirty="0">
                <a:latin typeface="Garamond" panose="02020404030301010803" pitchFamily="18" charset="0"/>
              </a:rPr>
              <a:t>da população tem</a:t>
            </a:r>
            <a:r>
              <a:rPr lang="pt-PT" sz="2800" b="1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telemóvel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556" y="6419689"/>
            <a:ext cx="2350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latin typeface="Garamond" panose="02020404030301010803" pitchFamily="18" charset="0"/>
              </a:rPr>
              <a:t>Fonte: </a:t>
            </a:r>
            <a:r>
              <a:rPr lang="en-US" sz="1400" dirty="0" err="1">
                <a:latin typeface="Garamond" panose="02020404030301010803" pitchFamily="18" charset="0"/>
              </a:rPr>
              <a:t>datareportal.com</a:t>
            </a:r>
            <a:r>
              <a:rPr lang="en-US" sz="1400" dirty="0">
                <a:latin typeface="Garamond" panose="02020404030301010803" pitchFamily="18" charset="0"/>
              </a:rPr>
              <a:t> (2021)</a:t>
            </a:r>
            <a:endParaRPr lang="pt-PT" sz="1400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507" y="222283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RSA: 49%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2655" y="5464621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RSA: 156%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5ACEC-19D0-C449-B86D-ED754FC2EA80}"/>
              </a:ext>
            </a:extLst>
          </p:cNvPr>
          <p:cNvSpPr txBox="1"/>
          <p:nvPr/>
        </p:nvSpPr>
        <p:spPr>
          <a:xfrm>
            <a:off x="2565662" y="3489305"/>
            <a:ext cx="6578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3 milhões </a:t>
            </a:r>
            <a:r>
              <a:rPr lang="pt-PT" sz="2800" b="1" dirty="0">
                <a:latin typeface="Garamond" panose="02020404030301010803" pitchFamily="18" charset="0"/>
              </a:rPr>
              <a:t>usam </a:t>
            </a:r>
            <a:r>
              <a:rPr lang="pt-PT" sz="2800" b="1" dirty="0" err="1">
                <a:latin typeface="Garamond" panose="02020404030301010803" pitchFamily="18" charset="0"/>
              </a:rPr>
              <a:t>activamente</a:t>
            </a:r>
            <a:r>
              <a:rPr lang="pt-PT" sz="2800" b="1" dirty="0">
                <a:latin typeface="Garamond" panose="02020404030301010803" pitchFamily="18" charset="0"/>
              </a:rPr>
              <a:t> </a:t>
            </a:r>
            <a:r>
              <a:rPr lang="pt-P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redes sociais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BDD63-F8B7-0640-A271-0CBDB8FBE411}"/>
              </a:ext>
            </a:extLst>
          </p:cNvPr>
          <p:cNvSpPr txBox="1"/>
          <p:nvPr/>
        </p:nvSpPr>
        <p:spPr>
          <a:xfrm>
            <a:off x="7395754" y="39199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+20% que 2020</a:t>
            </a:r>
          </a:p>
        </p:txBody>
      </p:sp>
    </p:spTree>
    <p:extLst>
      <p:ext uri="{BB962C8B-B14F-4D97-AF65-F5344CB8AC3E}">
        <p14:creationId xmlns:p14="http://schemas.microsoft.com/office/powerpoint/2010/main" val="112466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167" y="290067"/>
            <a:ext cx="8229600" cy="774556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FF0000"/>
                </a:solidFill>
                <a:latin typeface="Garamond" panose="02020404030301010803" pitchFamily="18" charset="0"/>
              </a:rPr>
              <a:t>Internet: </a:t>
            </a:r>
            <a:r>
              <a:rPr lang="pt-PT" b="1" dirty="0">
                <a:latin typeface="Garamond" panose="02020404030301010803" pitchFamily="18" charset="0"/>
              </a:rPr>
              <a:t>Ferramentas/serviços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474256"/>
            <a:ext cx="7054962" cy="50026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966" y="6476866"/>
            <a:ext cx="2865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latin typeface="Garamond" panose="02020404030301010803" pitchFamily="18" charset="0"/>
              </a:rPr>
              <a:t>Fonte: </a:t>
            </a:r>
            <a:r>
              <a:rPr lang="pt-PT" sz="1200" dirty="0" err="1">
                <a:latin typeface="Garamond" panose="02020404030301010803" pitchFamily="18" charset="0"/>
              </a:rPr>
              <a:t>https</a:t>
            </a:r>
            <a:r>
              <a:rPr lang="pt-PT" sz="1200" dirty="0">
                <a:latin typeface="Garamond" panose="02020404030301010803" pitchFamily="18" charset="0"/>
              </a:rPr>
              <a:t>://myticbox.files.wordpress.com</a:t>
            </a:r>
          </a:p>
        </p:txBody>
      </p:sp>
    </p:spTree>
    <p:extLst>
      <p:ext uri="{BB962C8B-B14F-4D97-AF65-F5344CB8AC3E}">
        <p14:creationId xmlns:p14="http://schemas.microsoft.com/office/powerpoint/2010/main" val="173546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5" y="368444"/>
            <a:ext cx="8229600" cy="774556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Internet: </a:t>
            </a:r>
            <a:r>
              <a:rPr lang="pt-PT" b="1" dirty="0"/>
              <a:t>Ferramentas e serviços</a:t>
            </a:r>
          </a:p>
        </p:txBody>
      </p:sp>
      <p:pic>
        <p:nvPicPr>
          <p:cNvPr id="4" name="Picture 3" descr="PapyrusLogo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1300" y="6134100"/>
            <a:ext cx="2552700" cy="723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945" y="6106180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b="1" dirty="0"/>
              <a:t>Fonte:</a:t>
            </a:r>
            <a:br>
              <a:rPr lang="pt-PT" sz="1400" dirty="0"/>
            </a:br>
            <a:r>
              <a:rPr lang="pt-PT" sz="1400" dirty="0"/>
              <a:t>http://mind42.com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9073</TotalTime>
  <Words>1099</Words>
  <Application>Microsoft Macintosh PowerPoint</Application>
  <PresentationFormat>On-screen Show (4:3)</PresentationFormat>
  <Paragraphs>102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Wingdings</vt:lpstr>
      <vt:lpstr>Wingdings 2</vt:lpstr>
      <vt:lpstr>Office Theme</vt:lpstr>
      <vt:lpstr>O potencial da internet e das redes sociais para a maximização da comunicação </vt:lpstr>
      <vt:lpstr>Internet: Alguns factos históricos</vt:lpstr>
      <vt:lpstr>Internet: Evolução e massificação</vt:lpstr>
      <vt:lpstr>Internet: Quantos somos no Mundo</vt:lpstr>
      <vt:lpstr>Internet: Quantos somos no Mundo</vt:lpstr>
      <vt:lpstr>Internet: Quantos somos no Mundo</vt:lpstr>
      <vt:lpstr>Internet: Quantos somos em Moçambique</vt:lpstr>
      <vt:lpstr>Internet: Ferramentas/serviços</vt:lpstr>
      <vt:lpstr>Internet: Ferramentas e serviços</vt:lpstr>
      <vt:lpstr>Redes sociais: O conceito/potencial</vt:lpstr>
      <vt:lpstr>Redes sociais: Caso de uso estratégico</vt:lpstr>
      <vt:lpstr>Redes sociais: Contexto em Moçambique (1/2)</vt:lpstr>
      <vt:lpstr>Redes sociais: Contexto em Moçambique (2/2)</vt:lpstr>
      <vt:lpstr>Internet &amp; redes sociais:</vt:lpstr>
      <vt:lpstr>Comunicação em rede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TIC para suporte ao Ensino Hibrido</dc:title>
  <dc:creator>VALI</dc:creator>
  <cp:lastModifiedBy>L. Neves Domingos</cp:lastModifiedBy>
  <cp:revision>130</cp:revision>
  <cp:lastPrinted>2021-03-17T09:34:43Z</cp:lastPrinted>
  <dcterms:created xsi:type="dcterms:W3CDTF">2021-03-11T17:58:49Z</dcterms:created>
  <dcterms:modified xsi:type="dcterms:W3CDTF">2024-12-06T08:30:38Z</dcterms:modified>
</cp:coreProperties>
</file>