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3" r:id="rId3"/>
    <p:sldId id="285" r:id="rId4"/>
    <p:sldId id="284" r:id="rId5"/>
    <p:sldId id="288" r:id="rId6"/>
    <p:sldId id="287" r:id="rId7"/>
    <p:sldId id="289" r:id="rId8"/>
    <p:sldId id="280" r:id="rId9"/>
    <p:sldId id="286" r:id="rId10"/>
    <p:sldId id="27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23"/>
    <p:restoredTop sz="93595"/>
  </p:normalViewPr>
  <p:slideViewPr>
    <p:cSldViewPr snapToGrid="0">
      <p:cViewPr varScale="1">
        <p:scale>
          <a:sx n="118" d="100"/>
          <a:sy n="118" d="100"/>
        </p:scale>
        <p:origin x="11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6D7732-EA03-4AA8-8EDB-5239CE90B6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45F2CF-5FA9-44FE-83A1-0B07BAFC77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9318D-874E-4F45-8CD2-0BE88B12CBE4}" type="datetimeFigureOut">
              <a:rPr lang="en-US" smtClean="0"/>
              <a:t>12/3/24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A11FDE-A69E-41B3-B8AC-FCC3F1475D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F78732-EE6F-4855-9F3D-D7C9026450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9B64B-CD26-40D6-8FCE-0606E03AB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72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E5E56-61D3-CB42-B76C-507F52DAD5B1}" type="datetimeFigureOut">
              <a:rPr lang="pt-PT" smtClean="0"/>
              <a:t>03/12/24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C121B-4FF7-5A4F-9800-8C4C19AE90A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4706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BAC18-F48D-4317-965D-625A6004646A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0851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BAC18-F48D-4317-965D-625A6004646A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32371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BAC18-F48D-4317-965D-625A6004646A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39349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BAC18-F48D-4317-965D-625A6004646A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37359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BAC18-F48D-4317-965D-625A6004646A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8025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BAC18-F48D-4317-965D-625A6004646A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25197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Enorme</a:t>
            </a:r>
            <a:r>
              <a:rPr lang="pt-PT" baseline="0" dirty="0"/>
              <a:t> diversidade de ferramentas disponíveis para vários fins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BAC18-F48D-4317-965D-625A6004646A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07369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BAC18-F48D-4317-965D-625A6004646A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1360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E293-1268-4CE3-B631-57DEE6E4A476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1525-BB63-4416-8AD7-B57660E68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7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E293-1268-4CE3-B631-57DEE6E4A476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1525-BB63-4416-8AD7-B57660E68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08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E293-1268-4CE3-B631-57DEE6E4A476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1525-BB63-4416-8AD7-B57660E68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94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E293-1268-4CE3-B631-57DEE6E4A476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1525-BB63-4416-8AD7-B57660E68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17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E293-1268-4CE3-B631-57DEE6E4A476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1525-BB63-4416-8AD7-B57660E68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16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E293-1268-4CE3-B631-57DEE6E4A476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1525-BB63-4416-8AD7-B57660E68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19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E293-1268-4CE3-B631-57DEE6E4A476}" type="datetimeFigureOut">
              <a:rPr lang="en-US" smtClean="0"/>
              <a:t>12/3/24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1525-BB63-4416-8AD7-B57660E68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92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E293-1268-4CE3-B631-57DEE6E4A476}" type="datetimeFigureOut">
              <a:rPr lang="en-US" smtClean="0"/>
              <a:t>12/3/24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1525-BB63-4416-8AD7-B57660E68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88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E293-1268-4CE3-B631-57DEE6E4A476}" type="datetimeFigureOut">
              <a:rPr lang="en-US" smtClean="0"/>
              <a:t>12/3/24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1525-BB63-4416-8AD7-B57660E68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3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E293-1268-4CE3-B631-57DEE6E4A476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1525-BB63-4416-8AD7-B57660E68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3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E293-1268-4CE3-B631-57DEE6E4A476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1525-BB63-4416-8AD7-B57660E68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50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AE293-1268-4CE3-B631-57DEE6E4A476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D1525-BB63-4416-8AD7-B57660E68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8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arco.uminho.pt/disciplinas/TELEMEDIA/Telemedia2006_IntroducaoTecnologiasMultimedia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orto.ucp.pt/nonio/sala/exerc/multim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5FED78A-0DC0-434B-AC65-212146F46C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4168" y="6384556"/>
            <a:ext cx="2926080" cy="317722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>
                <a:latin typeface="Garamond" panose="02020404030301010803" pitchFamily="18" charset="0"/>
              </a:rPr>
              <a:t>03 de </a:t>
            </a:r>
            <a:r>
              <a:rPr lang="en-US" sz="1800" dirty="0" err="1">
                <a:latin typeface="Garamond" panose="02020404030301010803" pitchFamily="18" charset="0"/>
              </a:rPr>
              <a:t>Dezembro</a:t>
            </a:r>
            <a:r>
              <a:rPr lang="en-US" sz="1800" dirty="0">
                <a:latin typeface="Garamond" panose="02020404030301010803" pitchFamily="18" charset="0"/>
              </a:rPr>
              <a:t> de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1E97D6-0E48-4F1E-8784-4338EFE7CA51}"/>
              </a:ext>
            </a:extLst>
          </p:cNvPr>
          <p:cNvSpPr txBox="1"/>
          <p:nvPr/>
        </p:nvSpPr>
        <p:spPr>
          <a:xfrm>
            <a:off x="2275689" y="5120933"/>
            <a:ext cx="43050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Luís Neves Domingos, PhD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720476-70DF-5E42-BFB5-D20291FEB589}"/>
              </a:ext>
            </a:extLst>
          </p:cNvPr>
          <p:cNvSpPr/>
          <p:nvPr/>
        </p:nvSpPr>
        <p:spPr>
          <a:xfrm>
            <a:off x="507529" y="3028890"/>
            <a:ext cx="812894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4600" b="1" dirty="0">
                <a:latin typeface="Garamond" panose="02020404030301010803" pitchFamily="18" charset="0"/>
              </a:rPr>
              <a:t>Tema: </a:t>
            </a:r>
            <a:r>
              <a:rPr lang="pt-PT" sz="4600" b="1" dirty="0">
                <a:solidFill>
                  <a:srgbClr val="FF0000"/>
                </a:solidFill>
                <a:latin typeface="Garamond" panose="02020404030301010803" pitchFamily="18" charset="0"/>
              </a:rPr>
              <a:t>Som e imagem para Web </a:t>
            </a:r>
            <a:endParaRPr lang="pt-PT" sz="46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204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>
            <a:extLst>
              <a:ext uri="{FF2B5EF4-FFF2-40B4-BE49-F238E27FC236}">
                <a16:creationId xmlns:a16="http://schemas.microsoft.com/office/drawing/2014/main" id="{12299CBC-A6CD-43E5-B9FB-1028CDD99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409" y="1792992"/>
            <a:ext cx="2267741" cy="4607665"/>
          </a:xfrm>
          <a:prstGeom prst="rect">
            <a:avLst/>
          </a:prstGeom>
        </p:spPr>
      </p:pic>
      <p:sp>
        <p:nvSpPr>
          <p:cNvPr id="4" name="Retângulo 1">
            <a:extLst>
              <a:ext uri="{FF2B5EF4-FFF2-40B4-BE49-F238E27FC236}">
                <a16:creationId xmlns:a16="http://schemas.microsoft.com/office/drawing/2014/main" id="{E356923C-F2EB-C045-AA6A-A3845BD1B754}"/>
              </a:ext>
            </a:extLst>
          </p:cNvPr>
          <p:cNvSpPr/>
          <p:nvPr/>
        </p:nvSpPr>
        <p:spPr>
          <a:xfrm>
            <a:off x="4054653" y="5754326"/>
            <a:ext cx="21497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dirty="0" err="1">
                <a:solidFill>
                  <a:srgbClr val="FF0000"/>
                </a:solidFill>
                <a:latin typeface="Garamond"/>
                <a:cs typeface="Garamond"/>
              </a:rPr>
              <a:t>luis.neves@uem.mz</a:t>
            </a:r>
            <a:endParaRPr lang="pt-BR" sz="2000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427574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513" y="558546"/>
            <a:ext cx="7694023" cy="609600"/>
          </a:xfrm>
        </p:spPr>
        <p:txBody>
          <a:bodyPr>
            <a:normAutofit fontScale="90000"/>
          </a:bodyPr>
          <a:lstStyle/>
          <a:p>
            <a:pPr algn="l"/>
            <a:r>
              <a:rPr lang="pt-PT" b="1" dirty="0">
                <a:solidFill>
                  <a:srgbClr val="FF0000"/>
                </a:solidFill>
                <a:latin typeface="Garamond" panose="02020404030301010803" pitchFamily="18" charset="0"/>
              </a:rPr>
              <a:t>Conteúdos temáticos</a:t>
            </a:r>
            <a:endParaRPr lang="pt-PT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125AF7-3762-4D4C-BD9C-2C4F2DEBF1D2}"/>
              </a:ext>
            </a:extLst>
          </p:cNvPr>
          <p:cNvSpPr txBox="1">
            <a:spLocks/>
          </p:cNvSpPr>
          <p:nvPr/>
        </p:nvSpPr>
        <p:spPr>
          <a:xfrm>
            <a:off x="402554" y="1529665"/>
            <a:ext cx="8338892" cy="44574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pt-PT" dirty="0">
                <a:latin typeface="Garamond" panose="02020404030301010803" pitchFamily="18" charset="0"/>
              </a:rPr>
              <a:t>Introdução ao conceito multimídia;</a:t>
            </a:r>
            <a:endParaRPr lang="en-US" dirty="0">
              <a:latin typeface="Garamond" panose="02020404030301010803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pt-PT" dirty="0">
                <a:latin typeface="Garamond" panose="02020404030301010803" pitchFamily="18" charset="0"/>
              </a:rPr>
              <a:t>Tipos e formatos áudio e vídeo para Web;</a:t>
            </a:r>
            <a:endParaRPr lang="en-US" dirty="0">
              <a:latin typeface="Garamond" panose="02020404030301010803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pt-PT" dirty="0">
                <a:highlight>
                  <a:srgbClr val="FFFF00"/>
                </a:highlight>
                <a:latin typeface="Garamond" panose="02020404030301010803" pitchFamily="18" charset="0"/>
              </a:rPr>
              <a:t>Uso de Photoshop para a manipulação de imagens para Web;</a:t>
            </a:r>
            <a:endParaRPr lang="en-US" dirty="0">
              <a:highlight>
                <a:srgbClr val="FFFF00"/>
              </a:highlight>
              <a:latin typeface="Garamond" panose="02020404030301010803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pt-PT" dirty="0">
                <a:highlight>
                  <a:srgbClr val="FFFF00"/>
                </a:highlight>
                <a:latin typeface="Garamond" panose="02020404030301010803" pitchFamily="18" charset="0"/>
              </a:rPr>
              <a:t>Edição digital com </a:t>
            </a:r>
            <a:r>
              <a:rPr lang="pt-PT" dirty="0" err="1">
                <a:highlight>
                  <a:srgbClr val="FFFF00"/>
                </a:highlight>
                <a:latin typeface="Garamond" panose="02020404030301010803" pitchFamily="18" charset="0"/>
              </a:rPr>
              <a:t>Audacity</a:t>
            </a:r>
            <a:r>
              <a:rPr lang="pt-PT" dirty="0">
                <a:highlight>
                  <a:srgbClr val="FFFF00"/>
                </a:highlight>
                <a:latin typeface="Garamond" panose="02020404030301010803" pitchFamily="18" charset="0"/>
              </a:rPr>
              <a:t>;</a:t>
            </a:r>
            <a:endParaRPr lang="en-US" dirty="0">
              <a:highlight>
                <a:srgbClr val="FFFF00"/>
              </a:highlight>
              <a:latin typeface="Garamond" panose="02020404030301010803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pt-PT" dirty="0" err="1">
                <a:highlight>
                  <a:srgbClr val="FFFF00"/>
                </a:highlight>
                <a:latin typeface="Garamond" panose="02020404030301010803" pitchFamily="18" charset="0"/>
              </a:rPr>
              <a:t>Podcast</a:t>
            </a:r>
            <a:r>
              <a:rPr lang="pt-PT" dirty="0">
                <a:highlight>
                  <a:srgbClr val="FFFF00"/>
                </a:highlight>
                <a:latin typeface="Garamond" panose="02020404030301010803" pitchFamily="18" charset="0"/>
              </a:rPr>
              <a:t> e transmissão ao vivo</a:t>
            </a:r>
            <a:endParaRPr lang="en-US" dirty="0">
              <a:highlight>
                <a:srgbClr val="FFFF00"/>
              </a:highlight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PT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245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188432"/>
            <a:ext cx="7694023" cy="609600"/>
          </a:xfrm>
        </p:spPr>
        <p:txBody>
          <a:bodyPr>
            <a:normAutofit fontScale="90000"/>
          </a:bodyPr>
          <a:lstStyle/>
          <a:p>
            <a:r>
              <a:rPr lang="pt-PT" b="1" dirty="0">
                <a:latin typeface="Garamond" panose="02020404030301010803" pitchFamily="18" charset="0"/>
              </a:rPr>
              <a:t>Tema: Som e imagem para Web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125AF7-3762-4D4C-BD9C-2C4F2DEBF1D2}"/>
              </a:ext>
            </a:extLst>
          </p:cNvPr>
          <p:cNvSpPr txBox="1">
            <a:spLocks/>
          </p:cNvSpPr>
          <p:nvPr/>
        </p:nvSpPr>
        <p:spPr>
          <a:xfrm>
            <a:off x="402554" y="1613919"/>
            <a:ext cx="8338892" cy="2479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pt-PT" sz="2400" b="1" dirty="0" err="1">
                <a:latin typeface="Garamond" panose="02020404030301010803" pitchFamily="18" charset="0"/>
              </a:rPr>
              <a:t>Multi</a:t>
            </a:r>
            <a:r>
              <a:rPr lang="pt-PT" sz="2400" dirty="0">
                <a:latin typeface="Garamond" panose="02020404030301010803" pitchFamily="18" charset="0"/>
              </a:rPr>
              <a:t> – vem da palavra latina </a:t>
            </a:r>
            <a:r>
              <a:rPr lang="pt-PT" sz="2400" i="1" dirty="0" err="1">
                <a:latin typeface="Garamond" panose="02020404030301010803" pitchFamily="18" charset="0"/>
              </a:rPr>
              <a:t>multus</a:t>
            </a:r>
            <a:r>
              <a:rPr lang="pt-PT" sz="2400" dirty="0">
                <a:latin typeface="Garamond" panose="02020404030301010803" pitchFamily="18" charset="0"/>
              </a:rPr>
              <a:t> que significa múltiplo ou numeroso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PT" sz="2400" b="1" dirty="0">
                <a:latin typeface="Garamond" panose="02020404030301010803" pitchFamily="18" charset="0"/>
              </a:rPr>
              <a:t>media</a:t>
            </a:r>
            <a:r>
              <a:rPr lang="pt-PT" sz="2400" dirty="0">
                <a:latin typeface="Garamond" panose="02020404030301010803" pitchFamily="18" charset="0"/>
              </a:rPr>
              <a:t> – plural da palavra latina </a:t>
            </a:r>
            <a:r>
              <a:rPr lang="pt-PT" sz="2400" i="1" dirty="0" err="1">
                <a:latin typeface="Garamond" panose="02020404030301010803" pitchFamily="18" charset="0"/>
              </a:rPr>
              <a:t>medium</a:t>
            </a:r>
            <a:r>
              <a:rPr lang="pt-PT" sz="2400" dirty="0">
                <a:latin typeface="Garamond" panose="02020404030301010803" pitchFamily="18" charset="0"/>
              </a:rPr>
              <a:t> que significa meio ou centro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B8170B-D9CB-1A4A-B0F8-8B40EA49C675}"/>
              </a:ext>
            </a:extLst>
          </p:cNvPr>
          <p:cNvSpPr/>
          <p:nvPr/>
        </p:nvSpPr>
        <p:spPr>
          <a:xfrm>
            <a:off x="1188720" y="611773"/>
            <a:ext cx="7405617" cy="5942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400" b="1" i="1" dirty="0">
                <a:solidFill>
                  <a:srgbClr val="FF0000"/>
                </a:solidFill>
                <a:latin typeface="Garamond" panose="02020404030301010803" pitchFamily="18" charset="0"/>
              </a:rPr>
              <a:t>Introdução ao conceito de multimédia – </a:t>
            </a:r>
            <a:r>
              <a:rPr lang="pt-PT" sz="2400" b="1" dirty="0">
                <a:latin typeface="Garamond" panose="02020404030301010803" pitchFamily="18" charset="0"/>
              </a:rPr>
              <a:t>origem da palavra</a:t>
            </a:r>
            <a:endParaRPr lang="en-US" sz="2400" b="1" dirty="0">
              <a:latin typeface="Garamond" panose="020204040303010108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E653A6-1760-4E4E-A15B-123370E56E72}"/>
              </a:ext>
            </a:extLst>
          </p:cNvPr>
          <p:cNvSpPr/>
          <p:nvPr/>
        </p:nvSpPr>
        <p:spPr>
          <a:xfrm>
            <a:off x="312932" y="4093029"/>
            <a:ext cx="8518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>
                <a:latin typeface="Garamond" panose="02020404030301010803" pitchFamily="18" charset="0"/>
              </a:rPr>
              <a:t>Isto é, comunicação que envolve diversos meios para transmitir uma mensagem...</a:t>
            </a:r>
          </a:p>
        </p:txBody>
      </p:sp>
    </p:spTree>
    <p:extLst>
      <p:ext uri="{BB962C8B-B14F-4D97-AF65-F5344CB8AC3E}">
        <p14:creationId xmlns:p14="http://schemas.microsoft.com/office/powerpoint/2010/main" val="337591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188432"/>
            <a:ext cx="7694023" cy="609600"/>
          </a:xfrm>
        </p:spPr>
        <p:txBody>
          <a:bodyPr>
            <a:normAutofit fontScale="90000"/>
          </a:bodyPr>
          <a:lstStyle/>
          <a:p>
            <a:r>
              <a:rPr lang="pt-PT" b="1" dirty="0">
                <a:latin typeface="Garamond" panose="02020404030301010803" pitchFamily="18" charset="0"/>
              </a:rPr>
              <a:t>Tema: Som e imagem para Web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125AF7-3762-4D4C-BD9C-2C4F2DEBF1D2}"/>
              </a:ext>
            </a:extLst>
          </p:cNvPr>
          <p:cNvSpPr txBox="1">
            <a:spLocks/>
          </p:cNvSpPr>
          <p:nvPr/>
        </p:nvSpPr>
        <p:spPr>
          <a:xfrm>
            <a:off x="402554" y="1613919"/>
            <a:ext cx="8338892" cy="1815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pt-PT" sz="2400" dirty="0">
                <a:latin typeface="Garamond" panose="02020404030301010803" pitchFamily="18" charset="0"/>
              </a:rPr>
              <a:t>É a interacção de vários meios de comunicar, por exemplo </a:t>
            </a:r>
            <a:r>
              <a:rPr lang="pt-PT" sz="2400" b="1" dirty="0">
                <a:latin typeface="Garamond" panose="02020404030301010803" pitchFamily="18" charset="0"/>
              </a:rPr>
              <a:t>texto</a:t>
            </a:r>
            <a:r>
              <a:rPr lang="pt-PT" sz="2400" dirty="0">
                <a:latin typeface="Garamond" panose="02020404030301010803" pitchFamily="18" charset="0"/>
              </a:rPr>
              <a:t>, </a:t>
            </a:r>
            <a:r>
              <a:rPr lang="pt-PT" sz="2400" b="1" dirty="0">
                <a:latin typeface="Garamond" panose="02020404030301010803" pitchFamily="18" charset="0"/>
              </a:rPr>
              <a:t>som</a:t>
            </a:r>
            <a:r>
              <a:rPr lang="pt-PT" sz="2400" dirty="0">
                <a:latin typeface="Garamond" panose="02020404030301010803" pitchFamily="18" charset="0"/>
              </a:rPr>
              <a:t>, </a:t>
            </a:r>
            <a:r>
              <a:rPr lang="pt-PT" sz="2400" b="1" dirty="0">
                <a:latin typeface="Garamond" panose="02020404030301010803" pitchFamily="18" charset="0"/>
              </a:rPr>
              <a:t>imagem</a:t>
            </a:r>
            <a:r>
              <a:rPr lang="pt-PT" sz="2400" dirty="0">
                <a:latin typeface="Garamond" panose="02020404030301010803" pitchFamily="18" charset="0"/>
              </a:rPr>
              <a:t>, com o </a:t>
            </a:r>
            <a:r>
              <a:rPr lang="pt-PT" sz="2400" dirty="0" err="1">
                <a:latin typeface="Garamond" panose="02020404030301010803" pitchFamily="18" charset="0"/>
              </a:rPr>
              <a:t>objectivo</a:t>
            </a:r>
            <a:r>
              <a:rPr lang="pt-PT" sz="2400" dirty="0">
                <a:latin typeface="Garamond" panose="02020404030301010803" pitchFamily="18" charset="0"/>
              </a:rPr>
              <a:t> de transmitir Informação a uma ou várias pessoas.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B8170B-D9CB-1A4A-B0F8-8B40EA49C675}"/>
              </a:ext>
            </a:extLst>
          </p:cNvPr>
          <p:cNvSpPr/>
          <p:nvPr/>
        </p:nvSpPr>
        <p:spPr>
          <a:xfrm>
            <a:off x="1274197" y="755627"/>
            <a:ext cx="4735271" cy="5942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400" b="1" i="1" dirty="0">
                <a:solidFill>
                  <a:srgbClr val="FF0000"/>
                </a:solidFill>
                <a:latin typeface="Garamond" panose="02020404030301010803" pitchFamily="18" charset="0"/>
              </a:rPr>
              <a:t>Introdução ao conceito de multimédia</a:t>
            </a:r>
            <a:endParaRPr lang="en-US" sz="2400" b="1" i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4A1BB1-ABD8-B346-9DA4-6848CBD17DDD}"/>
              </a:ext>
            </a:extLst>
          </p:cNvPr>
          <p:cNvSpPr/>
          <p:nvPr/>
        </p:nvSpPr>
        <p:spPr>
          <a:xfrm>
            <a:off x="402554" y="3833217"/>
            <a:ext cx="8338892" cy="17021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400" i="1" dirty="0">
                <a:latin typeface="Garamond" panose="02020404030301010803" pitchFamily="18" charset="0"/>
              </a:rPr>
              <a:t>O que a multimédia traz de novo, em relação aos já existentes meios de comunicação, é o facto de </a:t>
            </a:r>
            <a:r>
              <a:rPr lang="pt-PT" sz="2400" b="1" i="1" dirty="0">
                <a:latin typeface="Garamond" panose="02020404030301010803" pitchFamily="18" charset="0"/>
              </a:rPr>
              <a:t>conjugar o som, a imagem fixa ou animada, o texto, a </a:t>
            </a:r>
            <a:r>
              <a:rPr lang="pt-PT" sz="2400" b="1" i="1" dirty="0" err="1">
                <a:latin typeface="Garamond" panose="02020404030301010803" pitchFamily="18" charset="0"/>
              </a:rPr>
              <a:t>interactividade</a:t>
            </a:r>
            <a:r>
              <a:rPr lang="pt-PT" sz="2400" b="1" i="1" dirty="0">
                <a:latin typeface="Garamond" panose="02020404030301010803" pitchFamily="18" charset="0"/>
              </a:rPr>
              <a:t> </a:t>
            </a:r>
            <a:r>
              <a:rPr lang="pt-PT" sz="2400" i="1" dirty="0">
                <a:latin typeface="Garamond" panose="02020404030301010803" pitchFamily="18" charset="0"/>
              </a:rPr>
              <a:t>no processo transmissão de informação.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411E43-3DC3-1F4F-8C70-ED5EFE431AF6}"/>
              </a:ext>
            </a:extLst>
          </p:cNvPr>
          <p:cNvSpPr/>
          <p:nvPr/>
        </p:nvSpPr>
        <p:spPr>
          <a:xfrm>
            <a:off x="7027107" y="6361791"/>
            <a:ext cx="18556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da Silva , Manuel (1998)</a:t>
            </a:r>
          </a:p>
        </p:txBody>
      </p:sp>
    </p:spTree>
    <p:extLst>
      <p:ext uri="{BB962C8B-B14F-4D97-AF65-F5344CB8AC3E}">
        <p14:creationId xmlns:p14="http://schemas.microsoft.com/office/powerpoint/2010/main" val="2337043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188432"/>
            <a:ext cx="7694023" cy="609600"/>
          </a:xfrm>
        </p:spPr>
        <p:txBody>
          <a:bodyPr>
            <a:normAutofit fontScale="90000"/>
          </a:bodyPr>
          <a:lstStyle/>
          <a:p>
            <a:r>
              <a:rPr lang="pt-PT" b="1" dirty="0">
                <a:latin typeface="Garamond" panose="02020404030301010803" pitchFamily="18" charset="0"/>
              </a:rPr>
              <a:t>Tema: Som e imagem para Web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125AF7-3762-4D4C-BD9C-2C4F2DEBF1D2}"/>
              </a:ext>
            </a:extLst>
          </p:cNvPr>
          <p:cNvSpPr txBox="1">
            <a:spLocks/>
          </p:cNvSpPr>
          <p:nvPr/>
        </p:nvSpPr>
        <p:spPr>
          <a:xfrm>
            <a:off x="402554" y="1465489"/>
            <a:ext cx="8338892" cy="5244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dirty="0">
                <a:latin typeface="Garamond" panose="02020404030301010803" pitchFamily="18" charset="0"/>
              </a:rPr>
              <a:t>Texto;</a:t>
            </a:r>
          </a:p>
          <a:p>
            <a:pPr algn="just">
              <a:lnSpc>
                <a:spcPct val="150000"/>
              </a:lnSpc>
            </a:pPr>
            <a:r>
              <a:rPr lang="pt-PT" dirty="0">
                <a:latin typeface="Garamond" panose="02020404030301010803" pitchFamily="18" charset="0"/>
              </a:rPr>
              <a:t>Gráficos;</a:t>
            </a:r>
          </a:p>
          <a:p>
            <a:pPr algn="just">
              <a:lnSpc>
                <a:spcPct val="150000"/>
              </a:lnSpc>
            </a:pPr>
            <a:r>
              <a:rPr lang="pt-PT" dirty="0">
                <a:latin typeface="Garamond" panose="02020404030301010803" pitchFamily="18" charset="0"/>
              </a:rPr>
              <a:t>Imagens, também designadas por mapas de bits (imagens bitmap);</a:t>
            </a:r>
          </a:p>
          <a:p>
            <a:pPr algn="just">
              <a:lnSpc>
                <a:spcPct val="150000"/>
              </a:lnSpc>
            </a:pPr>
            <a:r>
              <a:rPr lang="pt-PT" dirty="0">
                <a:latin typeface="Garamond" panose="02020404030301010803" pitchFamily="18" charset="0"/>
              </a:rPr>
              <a:t>Vídeo (imagens em movimento);</a:t>
            </a:r>
          </a:p>
          <a:p>
            <a:pPr algn="just">
              <a:lnSpc>
                <a:spcPct val="150000"/>
              </a:lnSpc>
            </a:pPr>
            <a:r>
              <a:rPr lang="pt-PT" dirty="0">
                <a:latin typeface="Garamond" panose="02020404030301010803" pitchFamily="18" charset="0"/>
              </a:rPr>
              <a:t>Animação (gráficos em movimento);</a:t>
            </a:r>
          </a:p>
          <a:p>
            <a:pPr algn="just">
              <a:lnSpc>
                <a:spcPct val="150000"/>
              </a:lnSpc>
            </a:pPr>
            <a:r>
              <a:rPr lang="pt-PT" dirty="0">
                <a:latin typeface="Garamond" panose="02020404030301010803" pitchFamily="18" charset="0"/>
              </a:rPr>
              <a:t>Áudio (som).</a:t>
            </a:r>
          </a:p>
          <a:p>
            <a:pPr algn="just">
              <a:lnSpc>
                <a:spcPct val="150000"/>
              </a:lnSpc>
            </a:pPr>
            <a:endParaRPr lang="pt-PT" sz="2000" dirty="0">
              <a:latin typeface="Garamond" panose="02020404030301010803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B8170B-D9CB-1A4A-B0F8-8B40EA49C675}"/>
              </a:ext>
            </a:extLst>
          </p:cNvPr>
          <p:cNvSpPr/>
          <p:nvPr/>
        </p:nvSpPr>
        <p:spPr>
          <a:xfrm>
            <a:off x="1188720" y="721160"/>
            <a:ext cx="2063385" cy="5942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400" b="1" i="1" dirty="0">
                <a:solidFill>
                  <a:srgbClr val="FF0000"/>
                </a:solidFill>
                <a:latin typeface="Garamond" panose="02020404030301010803" pitchFamily="18" charset="0"/>
              </a:rPr>
              <a:t>Tipos de media</a:t>
            </a:r>
            <a:endParaRPr lang="en-US" sz="2400" b="1" i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458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188432"/>
            <a:ext cx="7694023" cy="609600"/>
          </a:xfrm>
        </p:spPr>
        <p:txBody>
          <a:bodyPr>
            <a:normAutofit fontScale="90000"/>
          </a:bodyPr>
          <a:lstStyle/>
          <a:p>
            <a:r>
              <a:rPr lang="pt-PT" b="1" dirty="0">
                <a:latin typeface="Garamond" panose="02020404030301010803" pitchFamily="18" charset="0"/>
              </a:rPr>
              <a:t>Tema: Som e imagem para Web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125AF7-3762-4D4C-BD9C-2C4F2DEBF1D2}"/>
              </a:ext>
            </a:extLst>
          </p:cNvPr>
          <p:cNvSpPr txBox="1">
            <a:spLocks/>
          </p:cNvSpPr>
          <p:nvPr/>
        </p:nvSpPr>
        <p:spPr>
          <a:xfrm>
            <a:off x="402554" y="1465489"/>
            <a:ext cx="8338892" cy="5244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2000" dirty="0">
                <a:latin typeface="Garamond" panose="02020404030301010803" pitchFamily="18" charset="0"/>
              </a:rPr>
              <a:t>Mercado multimédia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Garamond" panose="02020404030301010803" pitchFamily="18" charset="0"/>
              </a:rPr>
              <a:t>Produto multimédia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Garamond" panose="02020404030301010803" pitchFamily="18" charset="0"/>
              </a:rPr>
              <a:t>Aplicação multimédia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Garamond" panose="02020404030301010803" pitchFamily="18" charset="0"/>
              </a:rPr>
              <a:t>Serviço multimédia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Garamond" panose="02020404030301010803" pitchFamily="18" charset="0"/>
              </a:rPr>
              <a:t>Tecnologia multimédia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Garamond" panose="02020404030301010803" pitchFamily="18" charset="0"/>
              </a:rPr>
              <a:t>Plataforma multimédia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Garamond" panose="02020404030301010803" pitchFamily="18" charset="0"/>
              </a:rPr>
              <a:t>Placa multimédia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Garamond" panose="02020404030301010803" pitchFamily="18" charset="0"/>
              </a:rPr>
              <a:t>Dispositivo de armazenamento multimédia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Garamond" panose="02020404030301010803" pitchFamily="18" charset="0"/>
              </a:rPr>
              <a:t>Rede multimédia</a:t>
            </a:r>
            <a:endParaRPr lang="pt-PT" sz="1600" dirty="0">
              <a:latin typeface="Garamond" panose="02020404030301010803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PT" sz="1600" dirty="0">
              <a:latin typeface="Garamond" panose="02020404030301010803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B8170B-D9CB-1A4A-B0F8-8B40EA49C675}"/>
              </a:ext>
            </a:extLst>
          </p:cNvPr>
          <p:cNvSpPr/>
          <p:nvPr/>
        </p:nvSpPr>
        <p:spPr>
          <a:xfrm>
            <a:off x="1188720" y="557874"/>
            <a:ext cx="5825954" cy="5942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400" b="1" i="1" dirty="0">
                <a:solidFill>
                  <a:srgbClr val="FF0000"/>
                </a:solidFill>
                <a:latin typeface="Garamond" panose="02020404030301010803" pitchFamily="18" charset="0"/>
              </a:rPr>
              <a:t>Contexto de utilização da palavra multimédia</a:t>
            </a:r>
            <a:endParaRPr lang="en-US" sz="2400" b="1" i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8C6380-6D87-104F-8E21-36C731C1A0C1}"/>
              </a:ext>
            </a:extLst>
          </p:cNvPr>
          <p:cNvSpPr/>
          <p:nvPr/>
        </p:nvSpPr>
        <p:spPr>
          <a:xfrm>
            <a:off x="6896436" y="6484902"/>
            <a:ext cx="15279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Fluckiger 1995</a:t>
            </a:r>
            <a:endParaRPr lang="pt-PT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059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188432"/>
            <a:ext cx="7694023" cy="609600"/>
          </a:xfrm>
        </p:spPr>
        <p:txBody>
          <a:bodyPr>
            <a:normAutofit fontScale="90000"/>
          </a:bodyPr>
          <a:lstStyle/>
          <a:p>
            <a:r>
              <a:rPr lang="pt-PT" b="1" dirty="0">
                <a:latin typeface="Garamond" panose="02020404030301010803" pitchFamily="18" charset="0"/>
              </a:rPr>
              <a:t>Tema: Som e imagem para Web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125AF7-3762-4D4C-BD9C-2C4F2DEBF1D2}"/>
              </a:ext>
            </a:extLst>
          </p:cNvPr>
          <p:cNvSpPr txBox="1">
            <a:spLocks/>
          </p:cNvSpPr>
          <p:nvPr/>
        </p:nvSpPr>
        <p:spPr>
          <a:xfrm>
            <a:off x="402554" y="1465489"/>
            <a:ext cx="8338892" cy="5244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endParaRPr lang="pt-PT" sz="1600" dirty="0">
              <a:latin typeface="Garamond" panose="02020404030301010803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B8170B-D9CB-1A4A-B0F8-8B40EA49C675}"/>
              </a:ext>
            </a:extLst>
          </p:cNvPr>
          <p:cNvSpPr/>
          <p:nvPr/>
        </p:nvSpPr>
        <p:spPr>
          <a:xfrm>
            <a:off x="1188720" y="657300"/>
            <a:ext cx="5151218" cy="5942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400" b="1" i="1" dirty="0">
                <a:solidFill>
                  <a:srgbClr val="FF0000"/>
                </a:solidFill>
                <a:latin typeface="Garamond" panose="02020404030301010803" pitchFamily="18" charset="0"/>
              </a:rPr>
              <a:t>Tipos e formatos áudio e vídeo para Web</a:t>
            </a:r>
            <a:endParaRPr lang="en-US" sz="2400" b="1" i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134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941" y="0"/>
            <a:ext cx="8229600" cy="1687286"/>
          </a:xfrm>
        </p:spPr>
        <p:txBody>
          <a:bodyPr>
            <a:normAutofit fontScale="90000"/>
          </a:bodyPr>
          <a:lstStyle/>
          <a:p>
            <a:r>
              <a:rPr lang="pt-PT" b="1" dirty="0">
                <a:solidFill>
                  <a:srgbClr val="FF0000"/>
                </a:solidFill>
                <a:latin typeface="Garamond" panose="02020404030301010803" pitchFamily="18" charset="0"/>
              </a:rPr>
              <a:t>ENSAIO FINAL: </a:t>
            </a:r>
            <a:r>
              <a:rPr lang="pt-PT" b="1" dirty="0">
                <a:latin typeface="Garamond" panose="02020404030301010803" pitchFamily="18" charset="0"/>
              </a:rPr>
              <a:t>Estratégia para o desenvolvimento dum website ...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30823F9-F8E5-5B45-9F69-4873755E5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609127"/>
            <a:ext cx="4702628" cy="5150902"/>
          </a:xfrm>
        </p:spPr>
        <p:txBody>
          <a:bodyPr>
            <a:normAutofit lnSpcReduction="10000"/>
          </a:bodyPr>
          <a:lstStyle/>
          <a:p>
            <a:r>
              <a:rPr lang="pt-PT" sz="2000" b="1" dirty="0">
                <a:latin typeface="Garamond" panose="02020404030301010803" pitchFamily="18" charset="0"/>
              </a:rPr>
              <a:t>Capa</a:t>
            </a:r>
          </a:p>
          <a:p>
            <a:pPr lvl="1"/>
            <a:r>
              <a:rPr lang="pt-PT" sz="1800" dirty="0">
                <a:latin typeface="Garamond" panose="02020404030301010803" pitchFamily="18" charset="0"/>
              </a:rPr>
              <a:t>Título do trabalho</a:t>
            </a:r>
          </a:p>
          <a:p>
            <a:pPr lvl="1"/>
            <a:r>
              <a:rPr lang="pt-PT" sz="1800" dirty="0">
                <a:latin typeface="Garamond" panose="02020404030301010803" pitchFamily="18" charset="0"/>
              </a:rPr>
              <a:t>Autor</a:t>
            </a:r>
          </a:p>
          <a:p>
            <a:pPr lvl="1"/>
            <a:r>
              <a:rPr lang="pt-PT" sz="1800" dirty="0">
                <a:latin typeface="Garamond" panose="02020404030301010803" pitchFamily="18" charset="0"/>
              </a:rPr>
              <a:t>Data</a:t>
            </a:r>
          </a:p>
          <a:p>
            <a:r>
              <a:rPr lang="pt-PT" sz="2000" b="1" dirty="0">
                <a:latin typeface="Garamond" panose="02020404030301010803" pitchFamily="18" charset="0"/>
              </a:rPr>
              <a:t>Índice</a:t>
            </a:r>
          </a:p>
          <a:p>
            <a:pPr lvl="1"/>
            <a:r>
              <a:rPr lang="pt-PT" sz="1800" dirty="0">
                <a:latin typeface="Garamond" panose="02020404030301010803" pitchFamily="18" charset="0"/>
              </a:rPr>
              <a:t>Introdução </a:t>
            </a:r>
          </a:p>
          <a:p>
            <a:pPr lvl="1"/>
            <a:r>
              <a:rPr lang="pt-PT" sz="1800" dirty="0">
                <a:latin typeface="Garamond" panose="02020404030301010803" pitchFamily="18" charset="0"/>
              </a:rPr>
              <a:t>Delimitação do trabalho e justificativa</a:t>
            </a:r>
          </a:p>
          <a:p>
            <a:pPr lvl="2"/>
            <a:r>
              <a:rPr lang="pt-PT" sz="1800" dirty="0">
                <a:latin typeface="Garamond" panose="02020404030301010803" pitchFamily="18" charset="0"/>
              </a:rPr>
              <a:t>Grupo alvo</a:t>
            </a:r>
          </a:p>
          <a:p>
            <a:pPr lvl="2"/>
            <a:r>
              <a:rPr lang="pt-PT" sz="1800" dirty="0">
                <a:latin typeface="Garamond" panose="02020404030301010803" pitchFamily="18" charset="0"/>
              </a:rPr>
              <a:t>...</a:t>
            </a:r>
          </a:p>
          <a:p>
            <a:r>
              <a:rPr lang="pt-PT" sz="2200" b="1" dirty="0">
                <a:latin typeface="Garamond" panose="02020404030301010803" pitchFamily="18" charset="0"/>
              </a:rPr>
              <a:t>Metodologia </a:t>
            </a:r>
          </a:p>
          <a:p>
            <a:r>
              <a:rPr lang="pt-PT" sz="2200" b="1" dirty="0">
                <a:latin typeface="Garamond" panose="02020404030301010803" pitchFamily="18" charset="0"/>
              </a:rPr>
              <a:t>Conteúdos</a:t>
            </a:r>
          </a:p>
          <a:p>
            <a:pPr lvl="2"/>
            <a:r>
              <a:rPr lang="pt-PT" sz="1800" dirty="0">
                <a:latin typeface="Garamond" panose="02020404030301010803" pitchFamily="18" charset="0"/>
              </a:rPr>
              <a:t>Ferramentas a usar</a:t>
            </a:r>
          </a:p>
          <a:p>
            <a:pPr lvl="2"/>
            <a:r>
              <a:rPr lang="pt-PT" sz="1800" dirty="0">
                <a:latin typeface="Garamond" panose="02020404030301010803" pitchFamily="18" charset="0"/>
              </a:rPr>
              <a:t>Gestão de Redes sociais</a:t>
            </a:r>
          </a:p>
          <a:p>
            <a:r>
              <a:rPr lang="pt-PT" sz="2200" b="1" dirty="0">
                <a:latin typeface="Garamond" panose="02020404030301010803" pitchFamily="18" charset="0"/>
              </a:rPr>
              <a:t>Conclusões</a:t>
            </a:r>
          </a:p>
          <a:p>
            <a:r>
              <a:rPr lang="pt-PT" sz="2200" b="1" dirty="0">
                <a:latin typeface="Garamond" panose="02020404030301010803" pitchFamily="18" charset="0"/>
              </a:rPr>
              <a:t>Referencias bibliográficas</a:t>
            </a:r>
          </a:p>
          <a:p>
            <a:pPr lvl="1"/>
            <a:endParaRPr lang="pt-PT" sz="1400" b="1" dirty="0">
              <a:latin typeface="Garamond" panose="02020404030301010803" pitchFamily="18" charset="0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402BCFF3-C958-AF44-B647-84AECDD1F4BF}"/>
              </a:ext>
            </a:extLst>
          </p:cNvPr>
          <p:cNvSpPr txBox="1">
            <a:spLocks/>
          </p:cNvSpPr>
          <p:nvPr/>
        </p:nvSpPr>
        <p:spPr>
          <a:xfrm>
            <a:off x="4848086" y="1849451"/>
            <a:ext cx="4067313" cy="2058520"/>
          </a:xfrm>
          <a:prstGeom prst="rect">
            <a:avLst/>
          </a:prstGeom>
          <a:ln w="15875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pt-PT" dirty="0">
                <a:solidFill>
                  <a:srgbClr val="C00000"/>
                </a:solidFill>
                <a:latin typeface="Garamond" panose="02020404030301010803" pitchFamily="18" charset="0"/>
              </a:rPr>
              <a:t>Usar as normas APA 5 (disponíveis no blogue)</a:t>
            </a:r>
          </a:p>
          <a:p>
            <a:pPr>
              <a:buFont typeface="Wingdings" pitchFamily="2" charset="2"/>
              <a:buChar char="Ø"/>
            </a:pPr>
            <a:r>
              <a:rPr lang="pt-PT" dirty="0">
                <a:solidFill>
                  <a:srgbClr val="C00000"/>
                </a:solidFill>
                <a:latin typeface="Garamond" panose="02020404030301010803" pitchFamily="18" charset="0"/>
              </a:rPr>
              <a:t>Submeter a versão até  13 de Dezembro</a:t>
            </a:r>
          </a:p>
          <a:p>
            <a:pPr>
              <a:buFont typeface="Wingdings" pitchFamily="2" charset="2"/>
              <a:buChar char="Ø"/>
            </a:pPr>
            <a:r>
              <a:rPr lang="pt-PT" dirty="0">
                <a:solidFill>
                  <a:srgbClr val="C00000"/>
                </a:solidFill>
                <a:latin typeface="Garamond" panose="02020404030301010803" pitchFamily="18" charset="0"/>
              </a:rPr>
              <a:t>Publicar a versão final do ensaio no Blogue (na categoria Trabalhos finais)</a:t>
            </a:r>
            <a:endParaRPr lang="pt-PT" sz="16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063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188432"/>
            <a:ext cx="7694023" cy="609600"/>
          </a:xfrm>
        </p:spPr>
        <p:txBody>
          <a:bodyPr>
            <a:normAutofit fontScale="90000"/>
          </a:bodyPr>
          <a:lstStyle/>
          <a:p>
            <a:r>
              <a:rPr lang="pt-PT" b="1" dirty="0">
                <a:latin typeface="Garamond" panose="02020404030301010803" pitchFamily="18" charset="0"/>
              </a:rPr>
              <a:t>Tema: Som e imagem para Web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125AF7-3762-4D4C-BD9C-2C4F2DEBF1D2}"/>
              </a:ext>
            </a:extLst>
          </p:cNvPr>
          <p:cNvSpPr txBox="1">
            <a:spLocks/>
          </p:cNvSpPr>
          <p:nvPr/>
        </p:nvSpPr>
        <p:spPr>
          <a:xfrm>
            <a:off x="402554" y="1613919"/>
            <a:ext cx="8338892" cy="2479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PT" sz="2000" b="1" dirty="0">
                <a:latin typeface="Garamond" panose="02020404030301010803" pitchFamily="18" charset="0"/>
              </a:rPr>
              <a:t>Introdução às tecnologias multimédia </a:t>
            </a:r>
            <a:r>
              <a:rPr lang="pt-PT" sz="1400" dirty="0">
                <a:latin typeface="Garamond" panose="02020404030301010803" pitchFamily="18" charset="0"/>
              </a:rPr>
              <a:t>(</a:t>
            </a:r>
            <a:r>
              <a:rPr lang="pt-PT" sz="1400" dirty="0">
                <a:latin typeface="Garamond" panose="02020404030301010803" pitchFamily="18" charset="0"/>
                <a:hlinkClick r:id="rId3"/>
              </a:rPr>
              <a:t>http://marco.uminho.pt/disciplinas/TELEMEDIA/Telemedia2006_IntroducaoTecnologiasMultimedia.pdf</a:t>
            </a:r>
            <a:r>
              <a:rPr lang="pt-PT" sz="1400" dirty="0">
                <a:latin typeface="Garamond" panose="02020404030301010803" pitchFamily="18" charset="0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pt-PT" sz="2000" b="1" dirty="0">
                <a:latin typeface="Garamond" panose="02020404030301010803" pitchFamily="18" charset="0"/>
              </a:rPr>
              <a:t>Multimédia</a:t>
            </a:r>
            <a:r>
              <a:rPr lang="pt-PT" sz="2400" dirty="0">
                <a:latin typeface="Garamond" panose="02020404030301010803" pitchFamily="18" charset="0"/>
              </a:rPr>
              <a:t> </a:t>
            </a:r>
            <a:r>
              <a:rPr lang="pt-PT" sz="1400" dirty="0">
                <a:latin typeface="Garamond" panose="02020404030301010803" pitchFamily="18" charset="0"/>
              </a:rPr>
              <a:t>(</a:t>
            </a:r>
            <a:r>
              <a:rPr lang="pt-PT" sz="1400" dirty="0">
                <a:latin typeface="Garamond" panose="02020404030301010803" pitchFamily="18" charset="0"/>
                <a:hlinkClick r:id="rId4"/>
              </a:rPr>
              <a:t>https://www.porto.ucp.pt/nonio/sala/exerc/multim.pdf</a:t>
            </a:r>
            <a:r>
              <a:rPr lang="pt-PT" sz="1400" dirty="0">
                <a:latin typeface="Garamond" panose="02020404030301010803" pitchFamily="18" charset="0"/>
              </a:rPr>
              <a:t>) </a:t>
            </a:r>
          </a:p>
          <a:p>
            <a:pPr>
              <a:lnSpc>
                <a:spcPct val="150000"/>
              </a:lnSpc>
            </a:pPr>
            <a:endParaRPr lang="pt-PT" sz="1400" dirty="0">
              <a:latin typeface="Garamond" panose="02020404030301010803" pitchFamily="18" charset="0"/>
            </a:endParaRPr>
          </a:p>
          <a:p>
            <a:pPr>
              <a:lnSpc>
                <a:spcPct val="150000"/>
              </a:lnSpc>
            </a:pPr>
            <a:endParaRPr lang="pt-PT" sz="1400" dirty="0">
              <a:latin typeface="Garamond" panose="02020404030301010803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B8170B-D9CB-1A4A-B0F8-8B40EA49C675}"/>
              </a:ext>
            </a:extLst>
          </p:cNvPr>
          <p:cNvSpPr/>
          <p:nvPr/>
        </p:nvSpPr>
        <p:spPr>
          <a:xfrm>
            <a:off x="1290589" y="611773"/>
            <a:ext cx="3281411" cy="5942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400" b="1" i="1" dirty="0">
                <a:solidFill>
                  <a:srgbClr val="FF0000"/>
                </a:solidFill>
                <a:latin typeface="Garamond" panose="02020404030301010803" pitchFamily="18" charset="0"/>
              </a:rPr>
              <a:t>Referências bibliográficas</a:t>
            </a:r>
            <a:endParaRPr lang="en-US" sz="24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55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8131</TotalTime>
  <Words>435</Words>
  <Application>Microsoft Macintosh PowerPoint</Application>
  <PresentationFormat>On-screen Show (4:3)</PresentationFormat>
  <Paragraphs>74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Garamond</vt:lpstr>
      <vt:lpstr>Symbol</vt:lpstr>
      <vt:lpstr>Wingdings</vt:lpstr>
      <vt:lpstr>Office Theme</vt:lpstr>
      <vt:lpstr>PowerPoint Presentation</vt:lpstr>
      <vt:lpstr>Conteúdos temáticos</vt:lpstr>
      <vt:lpstr>Tema: Som e imagem para Web </vt:lpstr>
      <vt:lpstr>Tema: Som e imagem para Web </vt:lpstr>
      <vt:lpstr>Tema: Som e imagem para Web </vt:lpstr>
      <vt:lpstr>Tema: Som e imagem para Web </vt:lpstr>
      <vt:lpstr>Tema: Som e imagem para Web </vt:lpstr>
      <vt:lpstr>ENSAIO FINAL: Estratégia para o desenvolvimento dum website ...</vt:lpstr>
      <vt:lpstr>Tema: Som e imagem para Web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Uso de TIC para suporte ao Ensino Hibrido</dc:title>
  <dc:creator>VALI</dc:creator>
  <cp:lastModifiedBy>L. Neves Domingos</cp:lastModifiedBy>
  <cp:revision>140</cp:revision>
  <cp:lastPrinted>2021-03-17T09:34:43Z</cp:lastPrinted>
  <dcterms:created xsi:type="dcterms:W3CDTF">2021-03-11T17:58:49Z</dcterms:created>
  <dcterms:modified xsi:type="dcterms:W3CDTF">2024-12-03T14:46:43Z</dcterms:modified>
</cp:coreProperties>
</file>